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4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4" r:id="rId2"/>
    <p:sldMasterId id="2147483731" r:id="rId3"/>
    <p:sldMasterId id="2147483747" r:id="rId4"/>
    <p:sldMasterId id="2147483757" r:id="rId5"/>
  </p:sldMasterIdLst>
  <p:notesMasterIdLst>
    <p:notesMasterId r:id="rId38"/>
  </p:notesMasterIdLst>
  <p:sldIdLst>
    <p:sldId id="284" r:id="rId6"/>
    <p:sldId id="285" r:id="rId7"/>
    <p:sldId id="295" r:id="rId8"/>
    <p:sldId id="296" r:id="rId9"/>
    <p:sldId id="297" r:id="rId10"/>
    <p:sldId id="298" r:id="rId11"/>
    <p:sldId id="299" r:id="rId12"/>
    <p:sldId id="300" r:id="rId13"/>
    <p:sldId id="260" r:id="rId14"/>
    <p:sldId id="302" r:id="rId15"/>
    <p:sldId id="304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310" r:id="rId35"/>
    <p:sldId id="294" r:id="rId36"/>
    <p:sldId id="311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F53F525-A897-44D8-AD16-E37DC1677CFB}">
          <p14:sldIdLst>
            <p14:sldId id="284"/>
            <p14:sldId id="285"/>
            <p14:sldId id="295"/>
            <p14:sldId id="296"/>
          </p14:sldIdLst>
        </p14:section>
        <p14:section name="ENJEUX DU DEVOPS" id="{CFAA5EB6-53DC-4D8A-A403-854E2D2D2AC2}">
          <p14:sldIdLst>
            <p14:sldId id="297"/>
            <p14:sldId id="298"/>
            <p14:sldId id="299"/>
            <p14:sldId id="300"/>
            <p14:sldId id="260"/>
            <p14:sldId id="302"/>
          </p14:sldIdLst>
        </p14:section>
        <p14:section name="MOBILE DEVOPS" id="{B964579A-AF1D-4EFE-8239-FA0CF9DC3BBA}">
          <p14:sldIdLst>
            <p14:sldId id="304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ENTREPRISE MOBILE READY" id="{8D95D43A-060D-41D2-91FE-0BA1A5348EA6}">
          <p14:sldIdLst>
            <p14:sldId id="310"/>
            <p14:sldId id="294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1" autoAdjust="0"/>
    <p:restoredTop sz="81615" autoAdjust="0"/>
  </p:normalViewPr>
  <p:slideViewPr>
    <p:cSldViewPr snapToGrid="0">
      <p:cViewPr varScale="1">
        <p:scale>
          <a:sx n="70" d="100"/>
          <a:sy n="70" d="100"/>
        </p:scale>
        <p:origin x="972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FBA-4AD6-95D3-7F89B5CB19CD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FBA-4AD6-95D3-7F89B5CB19CD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FBA-4AD6-95D3-7F89B5CB19CD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FBA-4AD6-95D3-7F89B5CB19CD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3"/>
                <c:pt idx="0">
                  <c:v>APPLICATION FAILURE</c:v>
                </c:pt>
                <c:pt idx="1">
                  <c:v>OTHER</c:v>
                </c:pt>
                <c:pt idx="2">
                  <c:v>OPERATION ERROR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40</c:v>
                </c:pt>
                <c:pt idx="1">
                  <c:v>20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FBA-4AD6-95D3-7F89B5CB19C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C24AB-189F-4B71-8146-817FCD92F153}" type="datetimeFigureOut">
              <a:rPr lang="fr-FR" smtClean="0"/>
              <a:t>26/03/2018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5577F-041E-4135-A6EB-772205BC32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1380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1495A-DD81-44F4-9F54-1F39867BF2D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82338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AEB877F-A635-4808-8822-2B9957C1EA7A}" type="datetime1">
              <a:rPr lang="fr-FR" smtClean="0"/>
              <a:t>26/03/2018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4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5577F-041E-4135-A6EB-772205BC329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5767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5577F-041E-4135-A6EB-772205BC329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22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 : Communication</a:t>
            </a:r>
          </a:p>
          <a:p>
            <a:r>
              <a:rPr lang="fr-FR" dirty="0"/>
              <a:t>P : Rôles et responsabilités claires </a:t>
            </a:r>
          </a:p>
          <a:p>
            <a:r>
              <a:rPr lang="fr-FR" dirty="0"/>
              <a:t>T : Automatiser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« DevOps is the union of people, processes and products to enable continuous delivery of value to end users »</a:t>
            </a:r>
          </a:p>
          <a:p>
            <a:r>
              <a:rPr lang="en-US" b="1" dirty="0"/>
              <a:t>Donovan Brown, Microsoft DevOps PM</a:t>
            </a:r>
          </a:p>
          <a:p>
            <a:endParaRPr lang="en-US" b="1" dirty="0"/>
          </a:p>
          <a:p>
            <a:r>
              <a:rPr lang="fr-FR" dirty="0" err="1"/>
              <a:t>DevOps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</a:t>
            </a:r>
          </a:p>
          <a:p>
            <a:r>
              <a:rPr lang="fr-FR" dirty="0"/>
              <a:t>Is not a </a:t>
            </a:r>
            <a:r>
              <a:rPr lang="fr-FR" dirty="0" err="1"/>
              <a:t>product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not a </a:t>
            </a:r>
            <a:r>
              <a:rPr lang="fr-FR" dirty="0" err="1"/>
              <a:t>specification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centralized</a:t>
            </a:r>
            <a:r>
              <a:rPr lang="fr-FR" dirty="0"/>
              <a:t> </a:t>
            </a:r>
          </a:p>
          <a:p>
            <a:r>
              <a:rPr lang="fr-FR" dirty="0"/>
              <a:t>Is not </a:t>
            </a:r>
            <a:r>
              <a:rPr lang="fr-FR" dirty="0" err="1"/>
              <a:t>trademarked</a:t>
            </a:r>
            <a:r>
              <a:rPr lang="fr-FR" dirty="0"/>
              <a:t> </a:t>
            </a:r>
          </a:p>
          <a:p>
            <a:endParaRPr lang="fr-FR" dirty="0"/>
          </a:p>
          <a:p>
            <a:pPr marL="0" indent="0" algn="l">
              <a:buNone/>
            </a:pPr>
            <a:r>
              <a:rPr lang="fr-FR" sz="1400" dirty="0"/>
              <a:t>«</a:t>
            </a:r>
            <a:r>
              <a:rPr lang="fr-FR" sz="1400" b="1" dirty="0">
                <a:solidFill>
                  <a:srgbClr val="7F7F7F">
                    <a:lumMod val="50000"/>
                  </a:srgbClr>
                </a:solidFill>
                <a:ea typeface="+mn-ea"/>
              </a:rPr>
              <a:t> You </a:t>
            </a:r>
            <a:r>
              <a:rPr lang="fr-FR" sz="1400" b="1" dirty="0" err="1">
                <a:solidFill>
                  <a:srgbClr val="7F7F7F">
                    <a:lumMod val="50000"/>
                  </a:srgbClr>
                </a:solidFill>
                <a:ea typeface="+mn-ea"/>
              </a:rPr>
              <a:t>cannot</a:t>
            </a:r>
            <a:r>
              <a:rPr lang="fr-FR" sz="1400" b="1" dirty="0">
                <a:solidFill>
                  <a:srgbClr val="7F7F7F">
                    <a:lumMod val="50000"/>
                  </a:srgbClr>
                </a:solidFill>
                <a:ea typeface="+mn-ea"/>
              </a:rPr>
              <a:t> </a:t>
            </a:r>
            <a:r>
              <a:rPr lang="fr-FR" sz="1400" b="1" dirty="0" err="1">
                <a:solidFill>
                  <a:srgbClr val="7F7F7F">
                    <a:lumMod val="50000"/>
                  </a:srgbClr>
                </a:solidFill>
                <a:ea typeface="+mn-ea"/>
              </a:rPr>
              <a:t>buy</a:t>
            </a:r>
            <a:r>
              <a:rPr lang="fr-FR" sz="1400" b="1" dirty="0">
                <a:solidFill>
                  <a:srgbClr val="7F7F7F">
                    <a:lumMod val="50000"/>
                  </a:srgbClr>
                </a:solidFill>
                <a:ea typeface="+mn-ea"/>
              </a:rPr>
              <a:t> </a:t>
            </a:r>
            <a:r>
              <a:rPr lang="fr-FR" sz="1400" b="1" dirty="0" err="1">
                <a:solidFill>
                  <a:srgbClr val="7F7F7F">
                    <a:lumMod val="50000"/>
                  </a:srgbClr>
                </a:solidFill>
                <a:ea typeface="+mn-ea"/>
              </a:rPr>
              <a:t>DevOps</a:t>
            </a:r>
            <a:r>
              <a:rPr lang="fr-FR" sz="1400" b="1" dirty="0">
                <a:solidFill>
                  <a:srgbClr val="7F7F7F">
                    <a:lumMod val="50000"/>
                  </a:srgbClr>
                </a:solidFill>
                <a:ea typeface="+mn-ea"/>
              </a:rPr>
              <a:t> and </a:t>
            </a:r>
            <a:r>
              <a:rPr lang="fr-FR" sz="1400" b="1" dirty="0" err="1">
                <a:solidFill>
                  <a:srgbClr val="7F7F7F">
                    <a:lumMod val="50000"/>
                  </a:srgbClr>
                </a:solidFill>
                <a:ea typeface="+mn-ea"/>
              </a:rPr>
              <a:t>install</a:t>
            </a:r>
            <a:r>
              <a:rPr lang="fr-FR" sz="1400" b="1" dirty="0">
                <a:solidFill>
                  <a:srgbClr val="7F7F7F">
                    <a:lumMod val="50000"/>
                  </a:srgbClr>
                </a:solidFill>
                <a:ea typeface="+mn-ea"/>
              </a:rPr>
              <a:t> </a:t>
            </a:r>
            <a:r>
              <a:rPr lang="fr-FR" sz="1400" b="1" dirty="0" err="1">
                <a:solidFill>
                  <a:srgbClr val="7F7F7F">
                    <a:lumMod val="50000"/>
                  </a:srgbClr>
                </a:solidFill>
                <a:ea typeface="+mn-ea"/>
              </a:rPr>
              <a:t>it</a:t>
            </a:r>
            <a:r>
              <a:rPr lang="fr-FR" sz="1400" b="1" dirty="0">
                <a:solidFill>
                  <a:srgbClr val="7F7F7F">
                    <a:lumMod val="50000"/>
                  </a:srgbClr>
                </a:solidFill>
                <a:ea typeface="+mn-ea"/>
              </a:rPr>
              <a:t>. </a:t>
            </a:r>
            <a:r>
              <a:rPr lang="fr-FR" sz="1400" b="1" dirty="0" err="1">
                <a:solidFill>
                  <a:srgbClr val="7F7F7F">
                    <a:lumMod val="50000"/>
                  </a:srgbClr>
                </a:solidFill>
                <a:ea typeface="+mn-ea"/>
              </a:rPr>
              <a:t>DevOps</a:t>
            </a:r>
            <a:r>
              <a:rPr lang="fr-FR" sz="1400" b="1" dirty="0">
                <a:solidFill>
                  <a:srgbClr val="7F7F7F">
                    <a:lumMod val="50000"/>
                  </a:srgbClr>
                </a:solidFill>
                <a:ea typeface="+mn-ea"/>
              </a:rPr>
              <a:t> </a:t>
            </a:r>
            <a:r>
              <a:rPr lang="fr-FR" sz="1400" b="1" dirty="0" err="1">
                <a:solidFill>
                  <a:srgbClr val="7F7F7F">
                    <a:lumMod val="50000"/>
                  </a:srgbClr>
                </a:solidFill>
                <a:ea typeface="+mn-ea"/>
              </a:rPr>
              <a:t>is</a:t>
            </a:r>
            <a:r>
              <a:rPr lang="fr-FR" sz="1400" b="1" dirty="0">
                <a:solidFill>
                  <a:srgbClr val="7F7F7F">
                    <a:lumMod val="50000"/>
                  </a:srgbClr>
                </a:solidFill>
                <a:ea typeface="+mn-ea"/>
              </a:rPr>
              <a:t> not </a:t>
            </a:r>
            <a:r>
              <a:rPr lang="fr-FR" sz="1400" b="1" dirty="0" err="1">
                <a:solidFill>
                  <a:srgbClr val="7F7F7F">
                    <a:lumMod val="50000"/>
                  </a:srgbClr>
                </a:solidFill>
                <a:ea typeface="+mn-ea"/>
              </a:rPr>
              <a:t>just</a:t>
            </a:r>
            <a:r>
              <a:rPr lang="fr-FR" sz="1400" b="1" dirty="0">
                <a:solidFill>
                  <a:srgbClr val="7F7F7F">
                    <a:lumMod val="50000"/>
                  </a:srgbClr>
                </a:solidFill>
                <a:ea typeface="+mn-ea"/>
              </a:rPr>
              <a:t> automation or infrastructure as code. </a:t>
            </a:r>
            <a:r>
              <a:rPr lang="fr-FR" sz="1400" b="1" dirty="0" err="1">
                <a:solidFill>
                  <a:srgbClr val="7F7F7F">
                    <a:lumMod val="50000"/>
                  </a:srgbClr>
                </a:solidFill>
                <a:ea typeface="+mn-ea"/>
              </a:rPr>
              <a:t>DevOps</a:t>
            </a:r>
            <a:r>
              <a:rPr lang="fr-FR" sz="1400" b="1" dirty="0">
                <a:solidFill>
                  <a:srgbClr val="7F7F7F">
                    <a:lumMod val="50000"/>
                  </a:srgbClr>
                </a:solidFill>
                <a:ea typeface="+mn-ea"/>
              </a:rPr>
              <a:t> </a:t>
            </a:r>
            <a:r>
              <a:rPr lang="fr-FR" sz="1400" b="1" dirty="0" err="1">
                <a:solidFill>
                  <a:srgbClr val="7F7F7F">
                    <a:lumMod val="50000"/>
                  </a:srgbClr>
                </a:solidFill>
                <a:ea typeface="+mn-ea"/>
              </a:rPr>
              <a:t>is</a:t>
            </a:r>
            <a:r>
              <a:rPr lang="fr-FR" sz="1400" b="1" dirty="0">
                <a:solidFill>
                  <a:srgbClr val="7F7F7F">
                    <a:lumMod val="50000"/>
                  </a:srgbClr>
                </a:solidFill>
                <a:ea typeface="+mn-ea"/>
              </a:rPr>
              <a:t> </a:t>
            </a:r>
            <a:r>
              <a:rPr lang="fr-FR" sz="1400" b="1" dirty="0" err="1">
                <a:solidFill>
                  <a:srgbClr val="7F7F7F">
                    <a:lumMod val="50000"/>
                  </a:srgbClr>
                </a:solidFill>
                <a:ea typeface="+mn-ea"/>
              </a:rPr>
              <a:t>eople</a:t>
            </a:r>
            <a:r>
              <a:rPr lang="fr-FR" sz="1400" b="1" dirty="0">
                <a:solidFill>
                  <a:srgbClr val="7F7F7F">
                    <a:lumMod val="50000"/>
                  </a:srgbClr>
                </a:solidFill>
                <a:ea typeface="+mn-ea"/>
              </a:rPr>
              <a:t> </a:t>
            </a:r>
            <a:r>
              <a:rPr lang="fr-FR" sz="1400" b="1" dirty="0" err="1">
                <a:solidFill>
                  <a:srgbClr val="7F7F7F">
                    <a:lumMod val="50000"/>
                  </a:srgbClr>
                </a:solidFill>
                <a:ea typeface="+mn-ea"/>
              </a:rPr>
              <a:t>folowin</a:t>
            </a:r>
            <a:r>
              <a:rPr lang="fr-FR" sz="1400" b="1" dirty="0">
                <a:solidFill>
                  <a:srgbClr val="7F7F7F">
                    <a:lumMod val="50000"/>
                  </a:srgbClr>
                </a:solidFill>
                <a:ea typeface="+mn-ea"/>
              </a:rPr>
              <a:t> a </a:t>
            </a:r>
            <a:r>
              <a:rPr lang="fr-FR" sz="1400" b="1" dirty="0" err="1">
                <a:solidFill>
                  <a:srgbClr val="7F7F7F">
                    <a:lumMod val="50000"/>
                  </a:srgbClr>
                </a:solidFill>
                <a:ea typeface="+mn-ea"/>
              </a:rPr>
              <a:t>process</a:t>
            </a:r>
            <a:r>
              <a:rPr lang="fr-FR" sz="1400" b="1" dirty="0">
                <a:solidFill>
                  <a:srgbClr val="7F7F7F">
                    <a:lumMod val="50000"/>
                  </a:srgbClr>
                </a:solidFill>
                <a:ea typeface="+mn-ea"/>
              </a:rPr>
              <a:t> </a:t>
            </a:r>
            <a:r>
              <a:rPr lang="fr-FR" sz="1400" b="1" dirty="0" err="1">
                <a:solidFill>
                  <a:srgbClr val="7F7F7F">
                    <a:lumMod val="50000"/>
                  </a:srgbClr>
                </a:solidFill>
                <a:ea typeface="+mn-ea"/>
              </a:rPr>
              <a:t>enabled</a:t>
            </a:r>
            <a:r>
              <a:rPr lang="fr-FR" sz="1400" b="1" dirty="0">
                <a:solidFill>
                  <a:srgbClr val="7F7F7F">
                    <a:lumMod val="50000"/>
                  </a:srgbClr>
                </a:solidFill>
                <a:ea typeface="+mn-ea"/>
              </a:rPr>
              <a:t> by </a:t>
            </a:r>
            <a:r>
              <a:rPr lang="fr-FR" sz="1400" b="1" dirty="0" err="1">
                <a:solidFill>
                  <a:srgbClr val="7F7F7F">
                    <a:lumMod val="50000"/>
                  </a:srgbClr>
                </a:solidFill>
                <a:ea typeface="+mn-ea"/>
              </a:rPr>
              <a:t>products</a:t>
            </a:r>
            <a:r>
              <a:rPr lang="fr-FR" sz="1400" b="1" dirty="0">
                <a:solidFill>
                  <a:srgbClr val="7F7F7F">
                    <a:lumMod val="50000"/>
                  </a:srgbClr>
                </a:solidFill>
                <a:ea typeface="+mn-ea"/>
              </a:rPr>
              <a:t> to </a:t>
            </a:r>
            <a:r>
              <a:rPr lang="fr-FR" sz="1400" b="1" dirty="0" err="1">
                <a:solidFill>
                  <a:srgbClr val="7F7F7F">
                    <a:lumMod val="50000"/>
                  </a:srgbClr>
                </a:solidFill>
                <a:ea typeface="+mn-ea"/>
              </a:rPr>
              <a:t>deliver</a:t>
            </a:r>
            <a:r>
              <a:rPr lang="fr-FR" sz="1400" b="1" dirty="0">
                <a:solidFill>
                  <a:srgbClr val="7F7F7F">
                    <a:lumMod val="50000"/>
                  </a:srgbClr>
                </a:solidFill>
                <a:ea typeface="+mn-ea"/>
              </a:rPr>
              <a:t> value to </a:t>
            </a:r>
            <a:r>
              <a:rPr lang="fr-FR" sz="1400" b="1" dirty="0" err="1">
                <a:solidFill>
                  <a:srgbClr val="7F7F7F">
                    <a:lumMod val="50000"/>
                  </a:srgbClr>
                </a:solidFill>
                <a:ea typeface="+mn-ea"/>
              </a:rPr>
              <a:t>our</a:t>
            </a:r>
            <a:r>
              <a:rPr lang="fr-FR" sz="1400" b="1" dirty="0">
                <a:solidFill>
                  <a:srgbClr val="7F7F7F">
                    <a:lumMod val="50000"/>
                  </a:srgbClr>
                </a:solidFill>
                <a:ea typeface="+mn-ea"/>
              </a:rPr>
              <a:t> end </a:t>
            </a:r>
            <a:r>
              <a:rPr lang="fr-FR" sz="1400" b="1" dirty="0" err="1">
                <a:solidFill>
                  <a:srgbClr val="7F7F7F">
                    <a:lumMod val="50000"/>
                  </a:srgbClr>
                </a:solidFill>
                <a:ea typeface="+mn-ea"/>
              </a:rPr>
              <a:t>users</a:t>
            </a:r>
            <a:r>
              <a:rPr lang="fr-FR" sz="1400" b="1" dirty="0">
                <a:solidFill>
                  <a:srgbClr val="7F7F7F">
                    <a:lumMod val="50000"/>
                  </a:srgbClr>
                </a:solidFill>
                <a:ea typeface="+mn-ea"/>
              </a:rPr>
              <a:t>.»</a:t>
            </a:r>
          </a:p>
          <a:p>
            <a:pPr marL="0" lvl="0" indent="0" algn="l">
              <a:buNone/>
            </a:pPr>
            <a:r>
              <a:rPr lang="fr-FR" dirty="0">
                <a:solidFill>
                  <a:srgbClr val="7F7F7F">
                    <a:lumMod val="50000"/>
                  </a:srgbClr>
                </a:solidFill>
              </a:rPr>
              <a:t>Donovan Brown, Microsoft </a:t>
            </a:r>
            <a:r>
              <a:rPr lang="fr-FR" dirty="0" err="1">
                <a:solidFill>
                  <a:srgbClr val="7F7F7F">
                    <a:lumMod val="50000"/>
                  </a:srgbClr>
                </a:solidFill>
              </a:rPr>
              <a:t>DevOps</a:t>
            </a:r>
            <a:r>
              <a:rPr lang="fr-FR" dirty="0">
                <a:solidFill>
                  <a:srgbClr val="7F7F7F">
                    <a:lumMod val="50000"/>
                  </a:srgbClr>
                </a:solidFill>
              </a:rPr>
              <a:t> PM</a:t>
            </a:r>
          </a:p>
          <a:p>
            <a:endParaRPr lang="fr-FR" b="1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5577F-041E-4135-A6EB-772205BC329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2675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5577F-041E-4135-A6EB-772205BC329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960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7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66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</a:t>
            </a:r>
            <a:r>
              <a:rPr lang="en-US" dirty="0" err="1"/>
              <a:t>Philipe</a:t>
            </a:r>
            <a:r>
              <a:rPr lang="en-US" baseline="0" dirty="0"/>
              <a:t> </a:t>
            </a:r>
            <a:r>
              <a:rPr lang="en-US" dirty="0"/>
              <a:t>?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88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Nico</a:t>
            </a:r>
            <a:r>
              <a:rPr lang="en-US" baseline="0" dirty="0"/>
              <a:t> </a:t>
            </a:r>
            <a:r>
              <a:rPr lang="en-US" dirty="0"/>
              <a:t>?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69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Speaker: Nico</a:t>
            </a:r>
            <a:r>
              <a:rPr lang="en-US" baseline="0" dirty="0"/>
              <a:t> </a:t>
            </a:r>
            <a:r>
              <a:rPr lang="en-US" dirty="0"/>
              <a:t>?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AE70-2102-49E3-ABCF-8EF7285755C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0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5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9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76826" cy="684632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0"/>
            <a:ext cx="12176826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1225" y="3905086"/>
            <a:ext cx="7482657" cy="116011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0"/>
            <a:ext cx="7470206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3" y="6084495"/>
            <a:ext cx="1341090" cy="28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466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6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0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7501770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73817" y="1830501"/>
            <a:ext cx="5378823" cy="40419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8" name="Rectangle à coins arrondis 17"/>
          <p:cNvSpPr/>
          <p:nvPr userDrawn="1"/>
        </p:nvSpPr>
        <p:spPr>
          <a:xfrm>
            <a:off x="650581" y="1269998"/>
            <a:ext cx="639758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Corbel" panose="020B0503020204020204" pitchFamily="34" charset="0"/>
            </a:endParaRPr>
          </a:p>
        </p:txBody>
      </p:sp>
      <p:sp>
        <p:nvSpPr>
          <p:cNvPr id="19" name="Titre 9"/>
          <p:cNvSpPr>
            <a:spLocks noGrp="1"/>
          </p:cNvSpPr>
          <p:nvPr>
            <p:ph type="title"/>
          </p:nvPr>
        </p:nvSpPr>
        <p:spPr>
          <a:xfrm>
            <a:off x="650875" y="365125"/>
            <a:ext cx="10904945" cy="571677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grpSp>
        <p:nvGrpSpPr>
          <p:cNvPr id="8" name="Group 8"/>
          <p:cNvGrpSpPr/>
          <p:nvPr userDrawn="1"/>
        </p:nvGrpSpPr>
        <p:grpSpPr>
          <a:xfrm>
            <a:off x="3673817" y="1552197"/>
            <a:ext cx="5378823" cy="260078"/>
            <a:chOff x="2633663" y="1464602"/>
            <a:chExt cx="6924676" cy="334824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2633663" y="1464602"/>
              <a:ext cx="6924676" cy="334824"/>
            </a:xfrm>
            <a:custGeom>
              <a:avLst/>
              <a:gdLst>
                <a:gd name="T0" fmla="*/ 2361 w 2361"/>
                <a:gd name="T1" fmla="*/ 111 h 111"/>
                <a:gd name="T2" fmla="*/ 0 w 2361"/>
                <a:gd name="T3" fmla="*/ 111 h 111"/>
                <a:gd name="T4" fmla="*/ 0 w 2361"/>
                <a:gd name="T5" fmla="*/ 32 h 111"/>
                <a:gd name="T6" fmla="*/ 32 w 2361"/>
                <a:gd name="T7" fmla="*/ 0 h 111"/>
                <a:gd name="T8" fmla="*/ 2330 w 2361"/>
                <a:gd name="T9" fmla="*/ 0 h 111"/>
                <a:gd name="T10" fmla="*/ 2361 w 2361"/>
                <a:gd name="T11" fmla="*/ 32 h 111"/>
                <a:gd name="T12" fmla="*/ 2361 w 236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111">
                  <a:moveTo>
                    <a:pt x="2361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2330" y="0"/>
                    <a:pt x="2330" y="0"/>
                    <a:pt x="2330" y="0"/>
                  </a:cubicBezTo>
                  <a:cubicBezTo>
                    <a:pt x="2347" y="0"/>
                    <a:pt x="2361" y="14"/>
                    <a:pt x="2361" y="32"/>
                  </a:cubicBezTo>
                  <a:lnTo>
                    <a:pt x="2361" y="1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8799402" y="1555128"/>
              <a:ext cx="148811" cy="153771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9031300" y="1555128"/>
              <a:ext cx="148811" cy="153771"/>
            </a:xfrm>
            <a:prstGeom prst="ellipse">
              <a:avLst/>
            </a:pr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Oval 8"/>
            <p:cNvSpPr>
              <a:spLocks noChangeArrowheads="1"/>
            </p:cNvSpPr>
            <p:nvPr/>
          </p:nvSpPr>
          <p:spPr bwMode="auto">
            <a:xfrm>
              <a:off x="9263197" y="1555128"/>
              <a:ext cx="148811" cy="153771"/>
            </a:xfrm>
            <a:prstGeom prst="ellipse">
              <a:avLst/>
            </a:prstGeom>
            <a:solidFill>
              <a:srgbClr val="D307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0581" y="936802"/>
            <a:ext cx="10905239" cy="253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kern="0" spc="200">
                <a:solidFill>
                  <a:schemeClr val="bg2">
                    <a:lumMod val="75000"/>
                  </a:schemeClr>
                </a:solidFill>
                <a:latin typeface="Corbel" panose="020B0503020204020204" pitchFamily="34" charset="0"/>
                <a:ea typeface="Corbel" panose="020B0503020204020204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605830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257563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Exa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2297"/>
          <p:cNvSpPr>
            <a:spLocks noChangeAspect="1"/>
          </p:cNvSpPr>
          <p:nvPr userDrawn="1"/>
        </p:nvSpPr>
        <p:spPr>
          <a:xfrm>
            <a:off x="6209597" y="6132595"/>
            <a:ext cx="426894" cy="426894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Text Placeholder 32"/>
          <p:cNvSpPr txBox="1">
            <a:spLocks/>
          </p:cNvSpPr>
          <p:nvPr userDrawn="1"/>
        </p:nvSpPr>
        <p:spPr>
          <a:xfrm>
            <a:off x="6899294" y="6189647"/>
            <a:ext cx="2895601" cy="3127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sz="1600" b="0" i="0" kern="1200" dirty="0">
                <a:solidFill>
                  <a:schemeClr val="tx1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contact@exakis.com</a:t>
            </a:r>
            <a:endParaRPr lang="en-US" sz="1600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4" name="Text Placeholder 32"/>
          <p:cNvSpPr txBox="1">
            <a:spLocks/>
          </p:cNvSpPr>
          <p:nvPr userDrawn="1"/>
        </p:nvSpPr>
        <p:spPr>
          <a:xfrm>
            <a:off x="9832449" y="6243284"/>
            <a:ext cx="1851551" cy="1989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0" i="0" kern="1200" dirty="0">
                <a:solidFill>
                  <a:schemeClr val="tx1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+33 (0)1.53.94.82.82</a:t>
            </a:r>
            <a:endParaRPr lang="en-US" sz="1600" b="0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9" name="Oval 2297"/>
          <p:cNvSpPr>
            <a:spLocks noChangeAspect="1"/>
          </p:cNvSpPr>
          <p:nvPr userDrawn="1"/>
        </p:nvSpPr>
        <p:spPr>
          <a:xfrm>
            <a:off x="9142752" y="6129316"/>
            <a:ext cx="426894" cy="426894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13" y="6107840"/>
            <a:ext cx="414645" cy="45031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4609" y="6107840"/>
            <a:ext cx="414797" cy="45047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2752" y="6129316"/>
            <a:ext cx="426894" cy="42689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9597" y="6132596"/>
            <a:ext cx="426894" cy="426894"/>
          </a:xfrm>
          <a:prstGeom prst="rect">
            <a:avLst/>
          </a:prstGeom>
        </p:spPr>
      </p:pic>
      <p:sp>
        <p:nvSpPr>
          <p:cNvPr id="31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7213" y="1333182"/>
            <a:ext cx="2331720" cy="1402126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387926" y="1333182"/>
            <a:ext cx="2331720" cy="1402126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9049352" y="1333182"/>
            <a:ext cx="2331720" cy="1402126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6218639" y="1333182"/>
            <a:ext cx="2331720" cy="1402126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557213" y="3554846"/>
            <a:ext cx="2331720" cy="1402126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3323015" y="3554846"/>
            <a:ext cx="2331720" cy="1402126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9049352" y="3554846"/>
            <a:ext cx="2331720" cy="1402126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6218639" y="3554846"/>
            <a:ext cx="2331720" cy="1402126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808" y="6115955"/>
            <a:ext cx="414797" cy="45047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572" y="6115955"/>
            <a:ext cx="414797" cy="450479"/>
          </a:xfrm>
          <a:prstGeom prst="rect">
            <a:avLst/>
          </a:prstGeom>
        </p:spPr>
      </p:pic>
      <p:sp>
        <p:nvSpPr>
          <p:cNvPr id="39" name="Text Placeholder 33"/>
          <p:cNvSpPr txBox="1">
            <a:spLocks/>
          </p:cNvSpPr>
          <p:nvPr userDrawn="1"/>
        </p:nvSpPr>
        <p:spPr>
          <a:xfrm>
            <a:off x="557213" y="2861260"/>
            <a:ext cx="2041406" cy="3061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 err="1">
                <a:solidFill>
                  <a:schemeClr val="accent1"/>
                </a:solidFill>
                <a:latin typeface="Corbel" panose="020B0503020204020204" pitchFamily="34" charset="0"/>
              </a:rPr>
              <a:t>Exakis</a:t>
            </a:r>
            <a:r>
              <a:rPr lang="en-AU" sz="1600" dirty="0">
                <a:solidFill>
                  <a:schemeClr val="accent1"/>
                </a:solidFill>
                <a:latin typeface="Corbel" panose="020B0503020204020204" pitchFamily="34" charset="0"/>
              </a:rPr>
              <a:t>, </a:t>
            </a:r>
            <a:r>
              <a:rPr lang="en-AU" sz="1600" dirty="0">
                <a:solidFill>
                  <a:schemeClr val="accent2"/>
                </a:solidFill>
                <a:latin typeface="Corbel" panose="020B0503020204020204" pitchFamily="34" charset="0"/>
              </a:rPr>
              <a:t>Aix</a:t>
            </a:r>
            <a:r>
              <a:rPr lang="en-AU" sz="1600" baseline="0" dirty="0">
                <a:solidFill>
                  <a:schemeClr val="accent2"/>
                </a:solidFill>
                <a:latin typeface="Corbel" panose="020B0503020204020204" pitchFamily="34" charset="0"/>
              </a:rPr>
              <a:t> </a:t>
            </a:r>
            <a:r>
              <a:rPr lang="en-AU" sz="1600" baseline="0" dirty="0" err="1">
                <a:solidFill>
                  <a:schemeClr val="accent2"/>
                </a:solidFill>
                <a:latin typeface="Corbel" panose="020B0503020204020204" pitchFamily="34" charset="0"/>
              </a:rPr>
              <a:t>en</a:t>
            </a:r>
            <a:r>
              <a:rPr lang="en-AU" sz="1600" baseline="0" dirty="0">
                <a:solidFill>
                  <a:schemeClr val="accent2"/>
                </a:solidFill>
                <a:latin typeface="Corbel" panose="020B0503020204020204" pitchFamily="34" charset="0"/>
              </a:rPr>
              <a:t> Provence</a:t>
            </a:r>
            <a:endParaRPr lang="en-AU" sz="1600" dirty="0">
              <a:solidFill>
                <a:schemeClr val="accent2"/>
              </a:solidFill>
              <a:latin typeface="Corbel" panose="020B0503020204020204" pitchFamily="34" charset="0"/>
            </a:endParaRPr>
          </a:p>
        </p:txBody>
      </p:sp>
      <p:sp>
        <p:nvSpPr>
          <p:cNvPr id="40" name="Text Placeholder 33"/>
          <p:cNvSpPr txBox="1">
            <a:spLocks/>
          </p:cNvSpPr>
          <p:nvPr userDrawn="1"/>
        </p:nvSpPr>
        <p:spPr>
          <a:xfrm>
            <a:off x="3387926" y="2860580"/>
            <a:ext cx="2041406" cy="3061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 err="1">
                <a:solidFill>
                  <a:schemeClr val="accent1"/>
                </a:solidFill>
                <a:latin typeface="Corbel" panose="020B0503020204020204" pitchFamily="34" charset="0"/>
              </a:rPr>
              <a:t>Exakis</a:t>
            </a:r>
            <a:r>
              <a:rPr lang="en-AU" sz="1600" dirty="0">
                <a:solidFill>
                  <a:schemeClr val="accent1"/>
                </a:solidFill>
                <a:latin typeface="Corbel" panose="020B0503020204020204" pitchFamily="34" charset="0"/>
              </a:rPr>
              <a:t>, </a:t>
            </a:r>
            <a:r>
              <a:rPr lang="en-AU" sz="1600" dirty="0">
                <a:solidFill>
                  <a:schemeClr val="accent2"/>
                </a:solidFill>
                <a:latin typeface="Corbel" panose="020B0503020204020204" pitchFamily="34" charset="0"/>
              </a:rPr>
              <a:t>Biarritz</a:t>
            </a:r>
          </a:p>
        </p:txBody>
      </p:sp>
      <p:sp>
        <p:nvSpPr>
          <p:cNvPr id="41" name="Text Placeholder 33"/>
          <p:cNvSpPr txBox="1">
            <a:spLocks/>
          </p:cNvSpPr>
          <p:nvPr userDrawn="1"/>
        </p:nvSpPr>
        <p:spPr>
          <a:xfrm>
            <a:off x="6218639" y="2861260"/>
            <a:ext cx="2041406" cy="3061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 err="1">
                <a:solidFill>
                  <a:schemeClr val="accent1"/>
                </a:solidFill>
                <a:latin typeface="Corbel" panose="020B0503020204020204" pitchFamily="34" charset="0"/>
              </a:rPr>
              <a:t>Exakis</a:t>
            </a:r>
            <a:r>
              <a:rPr lang="en-AU" sz="1600" dirty="0">
                <a:solidFill>
                  <a:schemeClr val="accent1"/>
                </a:solidFill>
                <a:latin typeface="Corbel" panose="020B0503020204020204" pitchFamily="34" charset="0"/>
              </a:rPr>
              <a:t>, </a:t>
            </a:r>
            <a:r>
              <a:rPr lang="en-AU" sz="1600" dirty="0">
                <a:solidFill>
                  <a:schemeClr val="accent2"/>
                </a:solidFill>
                <a:latin typeface="Corbel" panose="020B0503020204020204" pitchFamily="34" charset="0"/>
              </a:rPr>
              <a:t>Lyon</a:t>
            </a:r>
          </a:p>
        </p:txBody>
      </p:sp>
      <p:sp>
        <p:nvSpPr>
          <p:cNvPr id="42" name="Text Placeholder 33"/>
          <p:cNvSpPr txBox="1">
            <a:spLocks/>
          </p:cNvSpPr>
          <p:nvPr userDrawn="1"/>
        </p:nvSpPr>
        <p:spPr>
          <a:xfrm>
            <a:off x="9049352" y="2861260"/>
            <a:ext cx="2041406" cy="3061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 err="1">
                <a:solidFill>
                  <a:schemeClr val="accent1"/>
                </a:solidFill>
                <a:latin typeface="Corbel" panose="020B0503020204020204" pitchFamily="34" charset="0"/>
              </a:rPr>
              <a:t>Exakis</a:t>
            </a:r>
            <a:r>
              <a:rPr lang="en-AU" sz="1600" dirty="0">
                <a:solidFill>
                  <a:schemeClr val="accent1"/>
                </a:solidFill>
                <a:latin typeface="Corbel" panose="020B0503020204020204" pitchFamily="34" charset="0"/>
              </a:rPr>
              <a:t>, </a:t>
            </a:r>
            <a:r>
              <a:rPr lang="en-AU" sz="1600" dirty="0">
                <a:solidFill>
                  <a:schemeClr val="accent2"/>
                </a:solidFill>
                <a:latin typeface="Corbel" panose="020B0503020204020204" pitchFamily="34" charset="0"/>
              </a:rPr>
              <a:t>Nantes</a:t>
            </a:r>
          </a:p>
        </p:txBody>
      </p:sp>
      <p:sp>
        <p:nvSpPr>
          <p:cNvPr id="43" name="Text Placeholder 33"/>
          <p:cNvSpPr txBox="1">
            <a:spLocks/>
          </p:cNvSpPr>
          <p:nvPr userDrawn="1"/>
        </p:nvSpPr>
        <p:spPr>
          <a:xfrm>
            <a:off x="557213" y="5102027"/>
            <a:ext cx="2041406" cy="3061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 err="1">
                <a:solidFill>
                  <a:schemeClr val="accent1"/>
                </a:solidFill>
                <a:latin typeface="Corbel" panose="020B0503020204020204" pitchFamily="34" charset="0"/>
              </a:rPr>
              <a:t>Exakis</a:t>
            </a:r>
            <a:r>
              <a:rPr lang="en-AU" sz="1600" dirty="0">
                <a:solidFill>
                  <a:schemeClr val="accent1"/>
                </a:solidFill>
                <a:latin typeface="Corbel" panose="020B0503020204020204" pitchFamily="34" charset="0"/>
              </a:rPr>
              <a:t>, </a:t>
            </a:r>
            <a:r>
              <a:rPr lang="en-AU" sz="1600" baseline="0" dirty="0">
                <a:solidFill>
                  <a:schemeClr val="accent2"/>
                </a:solidFill>
                <a:latin typeface="Corbel" panose="020B0503020204020204" pitchFamily="34" charset="0"/>
              </a:rPr>
              <a:t>Paris</a:t>
            </a:r>
            <a:endParaRPr lang="en-AU" sz="1600" dirty="0">
              <a:solidFill>
                <a:schemeClr val="accent2"/>
              </a:solidFill>
              <a:latin typeface="Corbel" panose="020B0503020204020204" pitchFamily="34" charset="0"/>
            </a:endParaRPr>
          </a:p>
        </p:txBody>
      </p:sp>
      <p:sp>
        <p:nvSpPr>
          <p:cNvPr id="44" name="Text Placeholder 33"/>
          <p:cNvSpPr txBox="1">
            <a:spLocks/>
          </p:cNvSpPr>
          <p:nvPr userDrawn="1"/>
        </p:nvSpPr>
        <p:spPr>
          <a:xfrm>
            <a:off x="3319572" y="5101347"/>
            <a:ext cx="2041406" cy="3061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 err="1">
                <a:solidFill>
                  <a:schemeClr val="accent1"/>
                </a:solidFill>
                <a:latin typeface="Corbel" panose="020B0503020204020204" pitchFamily="34" charset="0"/>
              </a:rPr>
              <a:t>Exakis</a:t>
            </a:r>
            <a:r>
              <a:rPr lang="en-AU" sz="1600" dirty="0">
                <a:solidFill>
                  <a:schemeClr val="accent1"/>
                </a:solidFill>
                <a:latin typeface="Corbel" panose="020B0503020204020204" pitchFamily="34" charset="0"/>
              </a:rPr>
              <a:t>, </a:t>
            </a:r>
            <a:r>
              <a:rPr lang="en-AU" sz="1600" baseline="0" dirty="0">
                <a:solidFill>
                  <a:schemeClr val="accent2"/>
                </a:solidFill>
                <a:latin typeface="Corbel" panose="020B0503020204020204" pitchFamily="34" charset="0"/>
              </a:rPr>
              <a:t>Toulouse</a:t>
            </a:r>
            <a:endParaRPr lang="en-AU" sz="1600" dirty="0">
              <a:solidFill>
                <a:schemeClr val="accent2"/>
              </a:solidFill>
              <a:latin typeface="Corbel" panose="020B0503020204020204" pitchFamily="34" charset="0"/>
            </a:endParaRPr>
          </a:p>
        </p:txBody>
      </p:sp>
      <p:sp>
        <p:nvSpPr>
          <p:cNvPr id="45" name="Text Placeholder 33"/>
          <p:cNvSpPr txBox="1">
            <a:spLocks/>
          </p:cNvSpPr>
          <p:nvPr userDrawn="1"/>
        </p:nvSpPr>
        <p:spPr>
          <a:xfrm>
            <a:off x="6218639" y="5107162"/>
            <a:ext cx="2041406" cy="3061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 err="1">
                <a:solidFill>
                  <a:schemeClr val="accent1"/>
                </a:solidFill>
                <a:latin typeface="Corbel" panose="020B0503020204020204" pitchFamily="34" charset="0"/>
              </a:rPr>
              <a:t>Exakis</a:t>
            </a:r>
            <a:r>
              <a:rPr lang="en-AU" sz="1600" dirty="0">
                <a:solidFill>
                  <a:schemeClr val="accent1"/>
                </a:solidFill>
                <a:latin typeface="Corbel" panose="020B0503020204020204" pitchFamily="34" charset="0"/>
              </a:rPr>
              <a:t>, </a:t>
            </a:r>
            <a:r>
              <a:rPr lang="en-AU" sz="1600" baseline="0" dirty="0">
                <a:solidFill>
                  <a:schemeClr val="accent2"/>
                </a:solidFill>
                <a:latin typeface="Corbel" panose="020B0503020204020204" pitchFamily="34" charset="0"/>
              </a:rPr>
              <a:t>Genève</a:t>
            </a:r>
            <a:endParaRPr lang="en-AU" sz="1600" dirty="0">
              <a:solidFill>
                <a:schemeClr val="accent2"/>
              </a:solidFill>
              <a:latin typeface="Corbel" panose="020B0503020204020204" pitchFamily="34" charset="0"/>
            </a:endParaRPr>
          </a:p>
        </p:txBody>
      </p:sp>
      <p:sp>
        <p:nvSpPr>
          <p:cNvPr id="46" name="Text Placeholder 33"/>
          <p:cNvSpPr txBox="1">
            <a:spLocks/>
          </p:cNvSpPr>
          <p:nvPr userDrawn="1"/>
        </p:nvSpPr>
        <p:spPr>
          <a:xfrm>
            <a:off x="9049352" y="5107162"/>
            <a:ext cx="2041406" cy="3061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 err="1">
                <a:solidFill>
                  <a:schemeClr val="accent1"/>
                </a:solidFill>
                <a:latin typeface="Corbel" panose="020B0503020204020204" pitchFamily="34" charset="0"/>
              </a:rPr>
              <a:t>Exakis</a:t>
            </a:r>
            <a:r>
              <a:rPr lang="en-AU" sz="1600" dirty="0">
                <a:solidFill>
                  <a:schemeClr val="accent1"/>
                </a:solidFill>
                <a:latin typeface="Corbel" panose="020B0503020204020204" pitchFamily="34" charset="0"/>
              </a:rPr>
              <a:t>, </a:t>
            </a:r>
            <a:r>
              <a:rPr lang="en-AU" sz="1600" baseline="0" dirty="0">
                <a:solidFill>
                  <a:schemeClr val="accent2"/>
                </a:solidFill>
                <a:latin typeface="Corbel" panose="020B0503020204020204" pitchFamily="34" charset="0"/>
              </a:rPr>
              <a:t>Zurich</a:t>
            </a:r>
          </a:p>
        </p:txBody>
      </p:sp>
      <p:sp>
        <p:nvSpPr>
          <p:cNvPr id="48" name="Rectangle à coins arrondis 47"/>
          <p:cNvSpPr/>
          <p:nvPr userDrawn="1"/>
        </p:nvSpPr>
        <p:spPr>
          <a:xfrm>
            <a:off x="557213" y="922607"/>
            <a:ext cx="639758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Corbel" panose="020B0503020204020204" pitchFamily="34" charset="0"/>
            </a:endParaRPr>
          </a:p>
        </p:txBody>
      </p:sp>
      <p:sp>
        <p:nvSpPr>
          <p:cNvPr id="49" name="Titre 9"/>
          <p:cNvSpPr>
            <a:spLocks noGrp="1"/>
          </p:cNvSpPr>
          <p:nvPr>
            <p:ph type="title"/>
          </p:nvPr>
        </p:nvSpPr>
        <p:spPr>
          <a:xfrm>
            <a:off x="557213" y="214935"/>
            <a:ext cx="10904945" cy="571677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24762265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gellanPartners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971280" y="558309"/>
            <a:ext cx="2503937" cy="1502068"/>
          </a:xfrm>
          <a:prstGeom prst="rect">
            <a:avLst/>
          </a:prstGeom>
          <a:noFill/>
        </p:spPr>
        <p:txBody>
          <a:bodyPr anchor="t"/>
          <a:lstStyle>
            <a:lvl1pPr marL="0" indent="0" algn="ctr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715197" y="558309"/>
            <a:ext cx="7584440" cy="519041"/>
          </a:xfrm>
          <a:prstGeom prst="rect">
            <a:avLst/>
          </a:prstGeom>
        </p:spPr>
        <p:txBody>
          <a:bodyPr lIns="0"/>
          <a:lstStyle>
            <a:lvl1pPr>
              <a:defRPr sz="3400">
                <a:solidFill>
                  <a:srgbClr val="003C5A"/>
                </a:solidFill>
                <a:latin typeface="Corbel" panose="020B0503020204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23" hasCustomPrompt="1"/>
          </p:nvPr>
        </p:nvSpPr>
        <p:spPr>
          <a:xfrm>
            <a:off x="715197" y="1243336"/>
            <a:ext cx="5100877" cy="35796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aseline="0">
                <a:solidFill>
                  <a:srgbClr val="B2B4B3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fr-FR" dirty="0"/>
              <a:t>Modifiez le style du sous-titre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24" hasCustomPrompt="1"/>
          </p:nvPr>
        </p:nvSpPr>
        <p:spPr>
          <a:xfrm>
            <a:off x="715962" y="2073275"/>
            <a:ext cx="1194117" cy="20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03C5A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fr-FR" dirty="0"/>
              <a:t>16 juillet 2015</a:t>
            </a:r>
          </a:p>
        </p:txBody>
      </p:sp>
    </p:spTree>
    <p:extLst>
      <p:ext uri="{BB962C8B-B14F-4D97-AF65-F5344CB8AC3E}">
        <p14:creationId xmlns:p14="http://schemas.microsoft.com/office/powerpoint/2010/main" val="3438106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1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7981" indent="0">
              <a:buNone/>
              <a:defRPr sz="1959"/>
            </a:lvl2pPr>
            <a:lvl3pPr marL="219185" indent="0">
              <a:buNone/>
              <a:defRPr sz="1959"/>
            </a:lvl3pPr>
            <a:lvl4pPr marL="466351" indent="0">
              <a:buNone/>
              <a:defRPr sz="1763"/>
            </a:lvl4pPr>
            <a:lvl5pPr marL="724400" indent="0">
              <a:buNone/>
              <a:defRPr sz="176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8971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81" indent="0">
              <a:buNone/>
              <a:defRPr sz="1959">
                <a:solidFill>
                  <a:schemeClr val="tx1"/>
                </a:solidFill>
              </a:defRPr>
            </a:lvl2pPr>
            <a:lvl3pPr marL="219185" indent="0">
              <a:buNone/>
              <a:defRPr sz="1959">
                <a:solidFill>
                  <a:schemeClr val="tx1"/>
                </a:solidFill>
              </a:defRPr>
            </a:lvl3pPr>
            <a:lvl4pPr marL="466351" indent="0">
              <a:buNone/>
              <a:defRPr sz="1763">
                <a:solidFill>
                  <a:schemeClr val="tx1"/>
                </a:solidFill>
              </a:defRPr>
            </a:lvl4pPr>
            <a:lvl5pPr marL="724400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2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81" indent="0">
              <a:buNone/>
              <a:defRPr sz="1959">
                <a:solidFill>
                  <a:schemeClr val="tx1"/>
                </a:solidFill>
              </a:defRPr>
            </a:lvl2pPr>
            <a:lvl3pPr marL="219185" indent="0">
              <a:buNone/>
              <a:defRPr sz="1959">
                <a:solidFill>
                  <a:schemeClr val="tx1"/>
                </a:solidFill>
              </a:defRPr>
            </a:lvl3pPr>
            <a:lvl4pPr marL="466351" indent="0">
              <a:buNone/>
              <a:defRPr sz="1763">
                <a:solidFill>
                  <a:schemeClr val="tx1"/>
                </a:solidFill>
              </a:defRPr>
            </a:lvl4pPr>
            <a:lvl5pPr marL="724400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427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81" indent="0">
              <a:buNone/>
              <a:defRPr sz="1959">
                <a:solidFill>
                  <a:schemeClr val="tx1"/>
                </a:solidFill>
              </a:defRPr>
            </a:lvl2pPr>
            <a:lvl3pPr marL="219185" indent="0">
              <a:buNone/>
              <a:defRPr sz="1959">
                <a:solidFill>
                  <a:schemeClr val="tx1"/>
                </a:solidFill>
              </a:defRPr>
            </a:lvl3pPr>
            <a:lvl4pPr marL="466351" indent="0">
              <a:buNone/>
              <a:defRPr sz="1763">
                <a:solidFill>
                  <a:schemeClr val="tx1"/>
                </a:solidFill>
              </a:defRPr>
            </a:lvl4pPr>
            <a:lvl5pPr marL="724400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918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81" indent="0">
              <a:buNone/>
              <a:defRPr sz="1959">
                <a:solidFill>
                  <a:schemeClr val="tx1"/>
                </a:solidFill>
              </a:defRPr>
            </a:lvl2pPr>
            <a:lvl3pPr marL="219185" indent="0">
              <a:buNone/>
              <a:defRPr sz="1959">
                <a:solidFill>
                  <a:schemeClr val="tx1"/>
                </a:solidFill>
              </a:defRPr>
            </a:lvl3pPr>
            <a:lvl4pPr marL="466351" indent="0">
              <a:buNone/>
              <a:defRPr sz="1763">
                <a:solidFill>
                  <a:schemeClr val="tx1"/>
                </a:solidFill>
              </a:defRPr>
            </a:lvl4pPr>
            <a:lvl5pPr marL="724400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4765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1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57" indent="0">
              <a:buNone/>
              <a:tabLst/>
              <a:defRPr sz="1959"/>
            </a:lvl3pPr>
            <a:lvl4pPr marL="450807" indent="0">
              <a:buNone/>
              <a:defRPr/>
            </a:lvl4pPr>
            <a:lvl5pPr marL="671546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57" indent="0">
              <a:buNone/>
              <a:tabLst/>
              <a:defRPr sz="1959"/>
            </a:lvl3pPr>
            <a:lvl4pPr marL="450807" indent="0">
              <a:buNone/>
              <a:defRPr/>
            </a:lvl4pPr>
            <a:lvl5pPr marL="671546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5311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32207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04878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476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1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1225" y="3905086"/>
            <a:ext cx="7482657" cy="116011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0"/>
            <a:ext cx="7470206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3" y="6084495"/>
            <a:ext cx="1341090" cy="28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551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4445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1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289513"/>
            <a:ext cx="5378550" cy="1493941"/>
          </a:xfrm>
        </p:spPr>
        <p:txBody>
          <a:bodyPr/>
          <a:lstStyle>
            <a:lvl1pPr>
              <a:defRPr sz="470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buNone/>
              <a:defRPr sz="1959"/>
            </a:lvl2pPr>
            <a:lvl3pPr marL="226957" indent="0">
              <a:buNone/>
              <a:tabLst/>
              <a:defRPr sz="1959"/>
            </a:lvl3pPr>
            <a:lvl4pPr marL="450807" indent="0">
              <a:buNone/>
              <a:defRPr/>
            </a:lvl4pPr>
            <a:lvl5pPr marL="671546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0123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2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682A7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25" tIns="44761" rIns="89525" bIns="44761" numCol="1" rtlCol="0" anchor="ctr" anchorCtr="0" compatLnSpc="1">
            <a:prstTxWarp prst="textNoShape">
              <a:avLst/>
            </a:prstTxWarp>
          </a:bodyPr>
          <a:lstStyle/>
          <a:p>
            <a:pPr algn="ctr" defTabSz="8949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2" y="289513"/>
            <a:ext cx="5378550" cy="1493941"/>
          </a:xfrm>
        </p:spPr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28448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25" tIns="44761" rIns="89525" bIns="44761" numCol="1" rtlCol="0" anchor="ctr" anchorCtr="0" compatLnSpc="1">
            <a:prstTxWarp prst="textNoShape">
              <a:avLst/>
            </a:prstTxWarp>
          </a:bodyPr>
          <a:lstStyle/>
          <a:p>
            <a:pPr algn="ctr" defTabSz="8949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2" y="289513"/>
            <a:ext cx="5378550" cy="1493941"/>
          </a:xfrm>
        </p:spPr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26305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25" tIns="44761" rIns="89525" bIns="44761" numCol="1" rtlCol="0" anchor="ctr" anchorCtr="0" compatLnSpc="1">
            <a:prstTxWarp prst="textNoShape">
              <a:avLst/>
            </a:prstTxWarp>
          </a:bodyPr>
          <a:lstStyle/>
          <a:p>
            <a:pPr algn="ctr" defTabSz="8949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2" y="289513"/>
            <a:ext cx="5378550" cy="1493941"/>
          </a:xfrm>
        </p:spPr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1550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One Column Non-Bulleted Text (5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6098512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25" tIns="44761" rIns="89525" bIns="44761" numCol="1" rtlCol="0" anchor="ctr" anchorCtr="0" compatLnSpc="1">
            <a:prstTxWarp prst="textNoShape">
              <a:avLst/>
            </a:prstTxWarp>
          </a:bodyPr>
          <a:lstStyle/>
          <a:p>
            <a:pPr algn="ctr" defTabSz="8949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9242" y="289513"/>
            <a:ext cx="5378550" cy="1493941"/>
          </a:xfrm>
        </p:spPr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3053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1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2"/>
            <a:ext cx="9860672" cy="3372611"/>
          </a:xfrm>
        </p:spPr>
        <p:txBody>
          <a:bodyPr/>
          <a:lstStyle>
            <a:lvl1pPr marL="176454" indent="-228513">
              <a:defRPr sz="4705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3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395612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2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2"/>
            <a:ext cx="9860672" cy="3372611"/>
          </a:xfrm>
        </p:spPr>
        <p:txBody>
          <a:bodyPr/>
          <a:lstStyle>
            <a:lvl1pPr marL="176454" indent="-228513">
              <a:defRPr sz="4705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3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558427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2"/>
            <a:ext cx="9860672" cy="3372611"/>
          </a:xfrm>
        </p:spPr>
        <p:txBody>
          <a:bodyPr/>
          <a:lstStyle>
            <a:lvl1pPr marL="176454" indent="-228513">
              <a:defRPr sz="4705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3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597691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2"/>
            <a:ext cx="9860672" cy="3372611"/>
          </a:xfrm>
        </p:spPr>
        <p:txBody>
          <a:bodyPr/>
          <a:lstStyle>
            <a:lvl1pPr marL="176454" indent="-228513">
              <a:defRPr sz="4705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3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0315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 bwMode="auto">
      <p:bgPr>
        <a:solidFill>
          <a:srgbClr val="3214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76826" cy="684632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0"/>
            <a:ext cx="12176826" cy="6858000"/>
          </a:xfrm>
          <a:prstGeom prst="rect">
            <a:avLst/>
          </a:prstGeom>
          <a:solidFill>
            <a:srgbClr val="502784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6" y="6086072"/>
            <a:ext cx="1344637" cy="288081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41225" y="3905086"/>
            <a:ext cx="7482657" cy="1160110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0"/>
            <a:ext cx="7470206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11511905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4401">
          <p15:clr>
            <a:srgbClr val="C35E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(5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1178352"/>
            <a:ext cx="9860672" cy="3372611"/>
          </a:xfrm>
        </p:spPr>
        <p:txBody>
          <a:bodyPr/>
          <a:lstStyle>
            <a:lvl1pPr marL="176454" indent="-228513">
              <a:defRPr sz="4705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7"/>
            <a:ext cx="5378549" cy="10502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3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681614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1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5902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5742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3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51626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(4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8146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76826" cy="684632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0"/>
            <a:ext cx="12176826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8213" y="6099318"/>
            <a:ext cx="1344637" cy="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865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76826" cy="684632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0"/>
            <a:ext cx="12176826" cy="6858000"/>
          </a:xfrm>
          <a:prstGeom prst="rect">
            <a:avLst/>
          </a:prstGeom>
          <a:solidFill>
            <a:srgbClr val="502784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6656" y="6086072"/>
            <a:ext cx="1344637" cy="288081"/>
          </a:xfrm>
          <a:prstGeom prst="rect">
            <a:avLst/>
          </a:prstGeom>
        </p:spPr>
      </p:pic>
      <p:pic>
        <p:nvPicPr>
          <p:cNvPr id="5" name="MS logo white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8213" y="6099318"/>
            <a:ext cx="1344637" cy="2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650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6691" y="3083658"/>
            <a:ext cx="3220156" cy="69068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269241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81" tIns="143265" rIns="179081" bIns="143265" numCol="1" anchor="t" anchorCtr="0" compatLnSpc="1">
            <a:prstTxWarp prst="textNoShape">
              <a:avLst/>
            </a:prstTxWarp>
            <a:spAutoFit/>
          </a:bodyPr>
          <a:lstStyle/>
          <a:p>
            <a:pPr defTabSz="912918" eaLnBrk="0" hangingPunct="0"/>
            <a:r>
              <a:rPr lang="en-US" sz="685" dirty="0">
                <a:solidFill>
                  <a:schemeClr val="tx1"/>
                </a:solidFill>
                <a:cs typeface="Segoe UI" pitchFamily="34" charset="0"/>
              </a:rPr>
              <a:t>© 2015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8982779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(4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1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081" tIns="143265" rIns="179081" bIns="143265" numCol="1" anchor="t" anchorCtr="0" compatLnSpc="1">
            <a:prstTxWarp prst="textNoShape">
              <a:avLst/>
            </a:prstTxWarp>
            <a:spAutoFit/>
          </a:bodyPr>
          <a:lstStyle/>
          <a:p>
            <a:pPr defTabSz="912918" eaLnBrk="0" hangingPunct="0"/>
            <a:r>
              <a:rPr lang="en-US" sz="685" dirty="0">
                <a:solidFill>
                  <a:srgbClr val="505050"/>
                </a:soli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214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Notes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461101"/>
          </a:xfrm>
          <a:prstGeom prst="rect">
            <a:avLst/>
          </a:prstGeom>
        </p:spPr>
        <p:txBody>
          <a:bodyPr/>
          <a:lstStyle>
            <a:lvl1pPr marL="284474" indent="-28447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622" indent="-275149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096" indent="-28447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946" indent="-223849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793" indent="-223849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sz="470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9380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76826" cy="684632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0"/>
            <a:ext cx="12176826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0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050374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05653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4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00" b="94861"/>
          <a:stretch/>
        </p:blipFill>
        <p:spPr>
          <a:xfrm>
            <a:off x="0" y="0"/>
            <a:ext cx="2985849" cy="352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88292"/>
            <a:ext cx="12192000" cy="544512"/>
          </a:xfrm>
        </p:spPr>
        <p:txBody>
          <a:bodyPr/>
          <a:lstStyle>
            <a:lvl1pPr algn="ctr">
              <a:defRPr b="1">
                <a:solidFill>
                  <a:srgbClr val="5C2D9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31036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Segoe" panose="020B0502040504020203"/>
              </a:rPr>
              <a:t>N° </a:t>
            </a:r>
            <a:fld id="{6BFFD774-5C5F-4855-9115-A9F49D34CCD3}" type="slidenum">
              <a:rPr lang="en-US" smtClean="0">
                <a:latin typeface="Segoe" panose="020B0502040504020203"/>
              </a:rPr>
              <a:pPr/>
              <a:t>‹N°›</a:t>
            </a:fld>
            <a:endParaRPr lang="en-US" dirty="0">
              <a:latin typeface="Segoe" panose="020B0502040504020203"/>
            </a:endParaRPr>
          </a:p>
        </p:txBody>
      </p:sp>
      <p:pic>
        <p:nvPicPr>
          <p:cNvPr id="9" name="Imag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7" r="90170"/>
          <a:stretch/>
        </p:blipFill>
        <p:spPr>
          <a:xfrm>
            <a:off x="0" y="6543675"/>
            <a:ext cx="1193074" cy="3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546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5434"/>
            <a:ext cx="12191998" cy="688886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1832447"/>
            <a:ext cx="6324600" cy="1250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" panose="020B050204050402020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161985"/>
            <a:ext cx="6324600" cy="590931"/>
          </a:xfrm>
          <a:prstGeom prst="rect">
            <a:avLst/>
          </a:prstGeom>
          <a:solidFill>
            <a:schemeClr val="tx2"/>
          </a:solidFill>
        </p:spPr>
        <p:txBody>
          <a:bodyPr wrap="square" lIns="0" rIns="0" anchor="ctr" anchorCtr="0">
            <a:spAutoFit/>
          </a:bodyPr>
          <a:lstStyle>
            <a:lvl1pPr algn="ctr">
              <a:defRPr sz="3600" b="1">
                <a:solidFill>
                  <a:schemeClr val="bg1"/>
                </a:solidFill>
                <a:latin typeface="Segoe" panose="020B0502040504020203"/>
              </a:defRPr>
            </a:lvl1pPr>
          </a:lstStyle>
          <a:p>
            <a:r>
              <a:rPr lang="en-US" dirty="0" err="1"/>
              <a:t>Titre</a:t>
            </a:r>
            <a:r>
              <a:rPr lang="en-US" dirty="0"/>
              <a:t> du </a:t>
            </a:r>
            <a:r>
              <a:rPr lang="en-US" dirty="0" err="1"/>
              <a:t>chapitre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001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ass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650581" y="1269998"/>
            <a:ext cx="639758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>
              <a:solidFill>
                <a:srgbClr val="118CE7"/>
              </a:solidFill>
              <a:latin typeface="+mj-lt"/>
            </a:endParaRPr>
          </a:p>
        </p:txBody>
      </p:sp>
      <p:sp>
        <p:nvSpPr>
          <p:cNvPr id="9" name="Titre 9"/>
          <p:cNvSpPr>
            <a:spLocks noGrp="1"/>
          </p:cNvSpPr>
          <p:nvPr>
            <p:ph type="title"/>
          </p:nvPr>
        </p:nvSpPr>
        <p:spPr>
          <a:xfrm>
            <a:off x="650875" y="365125"/>
            <a:ext cx="10904945" cy="571677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0581" y="936802"/>
            <a:ext cx="10905239" cy="253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kern="0" spc="200">
                <a:solidFill>
                  <a:schemeClr val="bg2">
                    <a:lumMod val="75000"/>
                  </a:schemeClr>
                </a:solidFill>
                <a:latin typeface="Corbel" panose="020B0503020204020204" pitchFamily="34" charset="0"/>
                <a:ea typeface="Roboto Light" panose="02000000000000000000" pitchFamily="2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97472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5" y="1122363"/>
            <a:ext cx="11034445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5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5456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rgbClr val="1D4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4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5" y="1122363"/>
            <a:ext cx="11034445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5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9914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5" y="2235200"/>
            <a:ext cx="11034445" cy="2387600"/>
          </a:xfrm>
        </p:spPr>
        <p:txBody>
          <a:bodyPr anchor="b">
            <a:normAutofit/>
          </a:bodyPr>
          <a:lstStyle>
            <a:lvl1pPr algn="l">
              <a:defRPr sz="13800"/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41573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5" y="1534345"/>
            <a:ext cx="11034445" cy="1007888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5" y="2853732"/>
            <a:ext cx="11034445" cy="2404068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97603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5" y="2816939"/>
            <a:ext cx="11034445" cy="2387600"/>
          </a:xfrm>
        </p:spPr>
        <p:txBody>
          <a:bodyPr anchor="b">
            <a:noAutofit/>
          </a:bodyPr>
          <a:lstStyle>
            <a:lvl1pPr algn="l">
              <a:defRPr sz="23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2168718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378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4"/>
            <a:ext cx="11079822" cy="39809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146997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(1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0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702668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401">
          <p15:clr>
            <a:srgbClr val="C35EA4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041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92211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546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4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396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3012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573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57199"/>
            <a:ext cx="4211227" cy="1936679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457432" cy="4873625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798" y="2604070"/>
            <a:ext cx="4211227" cy="326491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97420" y="6256216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733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Color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69239" y="5670380"/>
            <a:ext cx="11653523" cy="896552"/>
          </a:xfrm>
        </p:spPr>
        <p:txBody>
          <a:bodyPr lIns="182880" tIns="146304" rIns="182880" bIns="146304" anchor="b">
            <a:noAutofit/>
          </a:bodyPr>
          <a:lstStyle>
            <a:lvl1pPr>
              <a:defRPr sz="1961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3"/>
            <a:ext cx="11653522" cy="894996"/>
          </a:xfrm>
        </p:spPr>
        <p:txBody>
          <a:bodyPr/>
          <a:lstStyle>
            <a:lvl1pPr>
              <a:defRPr sz="5294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920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9859116" cy="2697988"/>
          </a:xfrm>
          <a:noFill/>
        </p:spPr>
        <p:txBody>
          <a:bodyPr tIns="89629" bIns="89629" anchor="t" anchorCtr="0"/>
          <a:lstStyle>
            <a:lvl1pPr>
              <a:defRPr sz="7100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2"/>
            <a:ext cx="9860674" cy="1793881"/>
          </a:xfrm>
          <a:noFill/>
        </p:spPr>
        <p:txBody>
          <a:bodyPr lIns="179259" tIns="143407" rIns="179259" bIns="143407">
            <a:noAutofit/>
          </a:bodyPr>
          <a:lstStyle>
            <a:lvl1pPr marL="0" indent="0">
              <a:spcBef>
                <a:spcPts val="0"/>
              </a:spcBef>
              <a:buNone/>
              <a:defRPr sz="3500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9208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llouts - J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32933" y="3271520"/>
            <a:ext cx="6223986" cy="2641600"/>
          </a:xfrm>
        </p:spPr>
        <p:txBody>
          <a:bodyPr/>
          <a:lstStyle>
            <a:lvl1pPr marL="3175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4000" spc="-100" baseline="0">
                <a:solidFill>
                  <a:schemeClr val="bg1"/>
                </a:solidFill>
                <a:latin typeface="Segoe UI Light" pitchFamily="34" charset="0"/>
              </a:defRPr>
            </a:lvl1pPr>
            <a:lvl2pPr marL="3175" indent="0">
              <a:spcBef>
                <a:spcPts val="0"/>
              </a:spcBef>
              <a:buSzPct val="80000"/>
              <a:buFont typeface="Arial" pitchFamily="34" charset="0"/>
              <a:buNone/>
              <a:defRPr sz="2000" spc="-50" baseline="0">
                <a:solidFill>
                  <a:schemeClr val="bg1"/>
                </a:solidFill>
              </a:defRPr>
            </a:lvl2pPr>
            <a:lvl3pPr marL="1258888" indent="-403225">
              <a:buSzPct val="80000"/>
              <a:buFontTx/>
              <a:buBlip>
                <a:blip r:embed="rId3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4963" indent="-346075">
              <a:buSzPct val="80000"/>
              <a:buFontTx/>
              <a:buBlip>
                <a:blip r:embed="rId3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41513" indent="-336550">
              <a:buSzPct val="80000"/>
              <a:buFontTx/>
              <a:buBlip>
                <a:blip r:embed="rId3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309" y="6311789"/>
            <a:ext cx="1619412" cy="38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88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48904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2)">
    <p:bg>
      <p:bgPr>
        <a:solidFill>
          <a:srgbClr val="3214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76826" cy="68463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12176826" cy="6858000"/>
          </a:xfrm>
          <a:prstGeom prst="rect">
            <a:avLst/>
          </a:prstGeom>
          <a:solidFill>
            <a:srgbClr val="502784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0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18929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5342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5342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1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349221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1184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248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and single">
    <p:bg>
      <p:bgPr>
        <a:gradFill>
          <a:gsLst>
            <a:gs pos="80000">
              <a:srgbClr val="002050"/>
            </a:gs>
            <a:gs pos="80000">
              <a:srgbClr val="02162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635614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 bwMode="auto">
          <a:xfrm>
            <a:off x="-1273867" y="-110102"/>
            <a:ext cx="7187126" cy="705511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-1777133" y="-1213800"/>
            <a:ext cx="8399744" cy="9084542"/>
            <a:chOff x="-1106913" y="-1173796"/>
            <a:chExt cx="8568176" cy="9265392"/>
          </a:xfrm>
        </p:grpSpPr>
        <p:grpSp>
          <p:nvGrpSpPr>
            <p:cNvPr id="3" name="Group 2"/>
            <p:cNvGrpSpPr/>
            <p:nvPr userDrawn="1"/>
          </p:nvGrpSpPr>
          <p:grpSpPr>
            <a:xfrm>
              <a:off x="5248445" y="-1173796"/>
              <a:ext cx="2212818" cy="9218277"/>
              <a:chOff x="5602372" y="-1286090"/>
              <a:chExt cx="2212818" cy="9218277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25078" y="555432"/>
                <a:ext cx="2183219" cy="189100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1971" y="-1286090"/>
                <a:ext cx="2183219" cy="189100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02372" y="2398164"/>
                <a:ext cx="2183219" cy="1891008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26558" y="6041179"/>
                <a:ext cx="2183219" cy="1891008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16619" y="4261920"/>
                <a:ext cx="2143955" cy="1857000"/>
              </a:xfrm>
              <a:prstGeom prst="rect">
                <a:avLst/>
              </a:prstGeom>
            </p:spPr>
          </p:pic>
        </p:grpSp>
        <p:grpSp>
          <p:nvGrpSpPr>
            <p:cNvPr id="39" name="Group 38"/>
            <p:cNvGrpSpPr/>
            <p:nvPr userDrawn="1"/>
          </p:nvGrpSpPr>
          <p:grpSpPr>
            <a:xfrm>
              <a:off x="-1106913" y="-1097073"/>
              <a:ext cx="2166178" cy="9188669"/>
              <a:chOff x="-752986" y="-1209367"/>
              <a:chExt cx="2166178" cy="9188669"/>
            </a:xfrm>
          </p:grpSpPr>
          <p:pic>
            <p:nvPicPr>
              <p:cNvPr id="13" name="Picture 1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-730763" y="4294907"/>
                <a:ext cx="2143955" cy="18570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-748843" y="6122302"/>
                <a:ext cx="2143955" cy="18570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-752986" y="619173"/>
                <a:ext cx="2143955" cy="18570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-746805" y="2462119"/>
                <a:ext cx="2143955" cy="186660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-752985" y="-1209367"/>
                <a:ext cx="2143955" cy="1857000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 userDrawn="1"/>
          </p:nvGrpSpPr>
          <p:grpSpPr>
            <a:xfrm>
              <a:off x="476051" y="-176714"/>
              <a:ext cx="2162936" cy="7355616"/>
              <a:chOff x="829978" y="-289008"/>
              <a:chExt cx="2162936" cy="7355616"/>
            </a:xfrm>
          </p:grpSpPr>
          <p:pic>
            <p:nvPicPr>
              <p:cNvPr id="25" name="Picture 2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29978" y="1525160"/>
                <a:ext cx="2143955" cy="1857000"/>
              </a:xfrm>
              <a:prstGeom prst="rect">
                <a:avLst/>
              </a:prstGeom>
              <a:noFill/>
            </p:spPr>
          </p:pic>
          <p:pic>
            <p:nvPicPr>
              <p:cNvPr id="26" name="Picture 2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6943" y="-289008"/>
                <a:ext cx="2143955" cy="18570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5977" y="3359050"/>
                <a:ext cx="2143955" cy="18666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8959" y="5209608"/>
                <a:ext cx="2143955" cy="1857000"/>
              </a:xfrm>
              <a:prstGeom prst="rect">
                <a:avLst/>
              </a:prstGeom>
            </p:spPr>
          </p:pic>
        </p:grpSp>
        <p:grpSp>
          <p:nvGrpSpPr>
            <p:cNvPr id="37" name="Group 36"/>
            <p:cNvGrpSpPr/>
            <p:nvPr userDrawn="1"/>
          </p:nvGrpSpPr>
          <p:grpSpPr>
            <a:xfrm>
              <a:off x="2061376" y="-1144834"/>
              <a:ext cx="2192366" cy="9228307"/>
              <a:chOff x="2415303" y="-1257128"/>
              <a:chExt cx="2192366" cy="9228307"/>
            </a:xfrm>
          </p:grpSpPr>
          <p:pic>
            <p:nvPicPr>
              <p:cNvPr id="10" name="Picture 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2433414" y="2429842"/>
                <a:ext cx="2143955" cy="185700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2415303" y="596659"/>
                <a:ext cx="2183218" cy="1891008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2424451" y="-1257128"/>
                <a:ext cx="2183218" cy="1891008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2436396" y="4263624"/>
                <a:ext cx="2143955" cy="18666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2441745" y="6114179"/>
                <a:ext cx="2143955" cy="18570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 userDrawn="1"/>
          </p:nvGrpSpPr>
          <p:grpSpPr>
            <a:xfrm>
              <a:off x="3669905" y="-229205"/>
              <a:ext cx="2191681" cy="7376643"/>
              <a:chOff x="4023832" y="-341499"/>
              <a:chExt cx="2191681" cy="7376643"/>
            </a:xfrm>
          </p:grpSpPr>
          <p:pic>
            <p:nvPicPr>
              <p:cNvPr id="11" name="Picture 1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4023832" y="3334416"/>
                <a:ext cx="2143955" cy="185700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4032295" y="-341499"/>
                <a:ext cx="2183218" cy="1891008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4024128" y="1493590"/>
                <a:ext cx="2183218" cy="1891008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4029943" y="5168544"/>
                <a:ext cx="2143955" cy="1866600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8113" y="676740"/>
            <a:ext cx="5378548" cy="1884490"/>
          </a:xfrm>
        </p:spPr>
        <p:txBody>
          <a:bodyPr>
            <a:spAutoFit/>
          </a:bodyPr>
          <a:lstStyle>
            <a:lvl1pPr>
              <a:defRPr sz="647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9" name="Hexagon 8"/>
          <p:cNvSpPr/>
          <p:nvPr userDrawn="1"/>
        </p:nvSpPr>
        <p:spPr bwMode="auto">
          <a:xfrm>
            <a:off x="6415487" y="917134"/>
            <a:ext cx="2029679" cy="1749721"/>
          </a:xfrm>
          <a:prstGeom prst="hexagon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56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68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15749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1">
    <p:bg>
      <p:bgPr>
        <a:gradFill flip="none" rotWithShape="1">
          <a:gsLst>
            <a:gs pos="65000">
              <a:srgbClr val="011C42"/>
            </a:gs>
            <a:gs pos="65000">
              <a:srgbClr val="021939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3781899" cy="6280621"/>
          </a:xfrm>
        </p:spPr>
        <p:txBody>
          <a:bodyPr anchor="ctr"/>
          <a:lstStyle>
            <a:lvl1pPr>
              <a:defRPr sz="5399" spc="-15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118856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52964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Title_HEALTHCA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" t="18869" r="6186" b="3476"/>
          <a:stretch/>
        </p:blipFill>
        <p:spPr>
          <a:xfrm>
            <a:off x="1" y="0"/>
            <a:ext cx="12191999" cy="6879668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64" y="1559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4" y="1559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5298838" y="978481"/>
            <a:ext cx="6975835" cy="3511458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41" tIns="143311" rIns="179141" bIns="1433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28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710572" y="978480"/>
            <a:ext cx="6152365" cy="1661993"/>
          </a:xfrm>
          <a:prstGeom prst="rect">
            <a:avLst/>
          </a:prstGeom>
        </p:spPr>
        <p:txBody>
          <a:bodyPr wrap="square" lIns="149143" tIns="0" rIns="149143" bIns="0" anchor="ctr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59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here, second line here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149" y="6402586"/>
            <a:ext cx="1278487" cy="28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7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ass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650581" y="1269998"/>
            <a:ext cx="639758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+mj-lt"/>
            </a:endParaRPr>
          </a:p>
        </p:txBody>
      </p:sp>
      <p:sp>
        <p:nvSpPr>
          <p:cNvPr id="9" name="Titre 9"/>
          <p:cNvSpPr>
            <a:spLocks noGrp="1"/>
          </p:cNvSpPr>
          <p:nvPr>
            <p:ph type="title"/>
          </p:nvPr>
        </p:nvSpPr>
        <p:spPr>
          <a:xfrm>
            <a:off x="650875" y="365125"/>
            <a:ext cx="10904945" cy="571677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0581" y="936802"/>
            <a:ext cx="10905239" cy="253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kern="0" spc="200">
                <a:solidFill>
                  <a:schemeClr val="bg2">
                    <a:lumMod val="75000"/>
                  </a:schemeClr>
                </a:solidFill>
                <a:latin typeface="Corbel" panose="020B0503020204020204" pitchFamily="34" charset="0"/>
                <a:ea typeface="Roboto Light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4244202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-1" y="0"/>
            <a:ext cx="6290235" cy="6858000"/>
          </a:xfrm>
          <a:prstGeom prst="rect">
            <a:avLst/>
          </a:prstGeom>
          <a:solidFill>
            <a:srgbClr val="D9D9D9"/>
          </a:solidFill>
        </p:spPr>
        <p:txBody>
          <a:bodyPr anchor="t"/>
          <a:lstStyle>
            <a:lvl1pPr marL="0" indent="0" algn="ctr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790266" y="528320"/>
            <a:ext cx="4978401" cy="644208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3C5A"/>
                </a:solidFill>
                <a:latin typeface="Corbel" panose="020B0503020204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790266" y="1305559"/>
            <a:ext cx="639758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Corbel" panose="020B0503020204020204" pitchFamily="34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41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3)">
    <p:bg>
      <p:bgPr>
        <a:solidFill>
          <a:srgbClr val="68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0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21333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1_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0581" y="936802"/>
            <a:ext cx="10905239" cy="253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kern="0" spc="200">
                <a:solidFill>
                  <a:schemeClr val="bg2">
                    <a:lumMod val="75000"/>
                  </a:schemeClr>
                </a:solidFill>
                <a:latin typeface="Corbel" panose="020B0503020204020204" pitchFamily="34" charset="0"/>
                <a:ea typeface="Roboto Light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650581" y="1269998"/>
            <a:ext cx="639758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Corbel" panose="020B0503020204020204" pitchFamily="34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50875" y="1595438"/>
            <a:ext cx="10904538" cy="4611687"/>
          </a:xfrm>
          <a:prstGeom prst="rect">
            <a:avLst/>
          </a:prstGeom>
        </p:spPr>
        <p:txBody>
          <a:bodyPr numCol="1"/>
          <a:lstStyle>
            <a:lvl1pPr marL="228589" indent="-228589">
              <a:buFontTx/>
              <a:buBlip>
                <a:blip r:embed="rId2"/>
              </a:buBlip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1pPr>
            <a:lvl2pPr marL="685766" indent="-228589">
              <a:buFontTx/>
              <a:buBlip>
                <a:blip r:embed="rId3"/>
              </a:buBlip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2pPr>
            <a:lvl3pPr marL="1142942" indent="-228589">
              <a:buFontTx/>
              <a:buBlip>
                <a:blip r:embed="rId4"/>
              </a:buBlip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3pPr>
            <a:lvl4pPr>
              <a:buClr>
                <a:srgbClr val="003C5A"/>
              </a:buClr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4pPr>
            <a:lvl5pPr marL="2057298" indent="-228589">
              <a:buClr>
                <a:srgbClr val="00B9FF"/>
              </a:buClr>
              <a:buFont typeface="Wingdings" panose="05000000000000000000" pitchFamily="2" charset="2"/>
              <a:buChar char="ü"/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650875" y="365125"/>
            <a:ext cx="10904945" cy="571677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7276304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50875" y="1595438"/>
            <a:ext cx="10904538" cy="4611687"/>
          </a:xfrm>
          <a:prstGeom prst="rect">
            <a:avLst/>
          </a:prstGeom>
        </p:spPr>
        <p:txBody>
          <a:bodyPr numCol="2"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650581" y="1269998"/>
            <a:ext cx="639758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Corbel" panose="020B0503020204020204" pitchFamily="34" charset="0"/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650875" y="365125"/>
            <a:ext cx="10904945" cy="571677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0581" y="936802"/>
            <a:ext cx="10905239" cy="253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kern="0" spc="200">
                <a:solidFill>
                  <a:schemeClr val="bg2">
                    <a:lumMod val="75000"/>
                  </a:schemeClr>
                </a:solidFill>
                <a:latin typeface="Corbel" panose="020B0503020204020204" pitchFamily="34" charset="0"/>
                <a:ea typeface="Roboto Light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031036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3_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50875" y="1595438"/>
            <a:ext cx="10904538" cy="4611687"/>
          </a:xfrm>
          <a:prstGeom prst="rect">
            <a:avLst/>
          </a:prstGeom>
        </p:spPr>
        <p:txBody>
          <a:bodyPr numCol="3"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650581" y="1269998"/>
            <a:ext cx="639758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Corbel" panose="020B0503020204020204" pitchFamily="34" charset="0"/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650875" y="365125"/>
            <a:ext cx="10904945" cy="571677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0581" y="936802"/>
            <a:ext cx="10905239" cy="253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kern="0" spc="200">
                <a:solidFill>
                  <a:schemeClr val="bg2">
                    <a:lumMod val="75000"/>
                  </a:schemeClr>
                </a:solidFill>
                <a:latin typeface="Corbel" panose="020B0503020204020204" pitchFamily="34" charset="0"/>
                <a:ea typeface="Roboto Light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8190739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650581" y="1269998"/>
            <a:ext cx="639758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re 9"/>
          <p:cNvSpPr>
            <a:spLocks noGrp="1"/>
          </p:cNvSpPr>
          <p:nvPr>
            <p:ph type="title"/>
          </p:nvPr>
        </p:nvSpPr>
        <p:spPr>
          <a:xfrm>
            <a:off x="650875" y="365125"/>
            <a:ext cx="10904945" cy="571677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0581" y="936802"/>
            <a:ext cx="10905239" cy="253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kern="0" spc="200">
                <a:solidFill>
                  <a:schemeClr val="bg2">
                    <a:lumMod val="75000"/>
                  </a:schemeClr>
                </a:solidFill>
                <a:latin typeface="Corbel" panose="020B0503020204020204" pitchFamily="34" charset="0"/>
                <a:ea typeface="Roboto Light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6918431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-1" y="0"/>
            <a:ext cx="6290235" cy="6858000"/>
          </a:xfrm>
          <a:prstGeom prst="rect">
            <a:avLst/>
          </a:prstGeom>
          <a:solidFill>
            <a:srgbClr val="D9D9D9"/>
          </a:solidFill>
        </p:spPr>
        <p:txBody>
          <a:bodyPr anchor="t"/>
          <a:lstStyle>
            <a:lvl1pPr marL="0" indent="0" algn="ctr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790266" y="528320"/>
            <a:ext cx="4978401" cy="644208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3C5A"/>
                </a:solidFill>
                <a:latin typeface="Corbel" panose="020B0503020204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790266" y="1305559"/>
            <a:ext cx="639758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Corbel" panose="020B0503020204020204" pitchFamily="34" charset="0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0020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471002" y="2612248"/>
            <a:ext cx="9582620" cy="5086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4000" kern="0" spc="150">
                <a:solidFill>
                  <a:srgbClr val="003C5A"/>
                </a:solidFill>
                <a:latin typeface="Corbel" panose="020B0503020204020204" pitchFamily="34" charset="0"/>
                <a:ea typeface="Roboto Medium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471003" y="3284568"/>
            <a:ext cx="9582620" cy="4796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4400" kern="0" spc="200">
                <a:solidFill>
                  <a:schemeClr val="bg1">
                    <a:lumMod val="65000"/>
                  </a:schemeClr>
                </a:solidFill>
                <a:latin typeface="Corbel" panose="020B0503020204020204" pitchFamily="34" charset="0"/>
                <a:ea typeface="Roboto Light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Rectangle à coins arrondis 6"/>
          <p:cNvSpPr/>
          <p:nvPr userDrawn="1"/>
        </p:nvSpPr>
        <p:spPr>
          <a:xfrm rot="5400000">
            <a:off x="589820" y="3170248"/>
            <a:ext cx="1188000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98900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0316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73817" y="1830501"/>
            <a:ext cx="5378823" cy="40419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8" name="Rectangle à coins arrondis 17"/>
          <p:cNvSpPr/>
          <p:nvPr userDrawn="1"/>
        </p:nvSpPr>
        <p:spPr>
          <a:xfrm>
            <a:off x="650581" y="1269998"/>
            <a:ext cx="639758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Corbel" panose="020B0503020204020204" pitchFamily="34" charset="0"/>
            </a:endParaRPr>
          </a:p>
        </p:txBody>
      </p:sp>
      <p:sp>
        <p:nvSpPr>
          <p:cNvPr id="19" name="Titre 9"/>
          <p:cNvSpPr>
            <a:spLocks noGrp="1"/>
          </p:cNvSpPr>
          <p:nvPr>
            <p:ph type="title"/>
          </p:nvPr>
        </p:nvSpPr>
        <p:spPr>
          <a:xfrm>
            <a:off x="650875" y="365125"/>
            <a:ext cx="10904945" cy="571677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grpSp>
        <p:nvGrpSpPr>
          <p:cNvPr id="8" name="Group 8"/>
          <p:cNvGrpSpPr/>
          <p:nvPr userDrawn="1"/>
        </p:nvGrpSpPr>
        <p:grpSpPr>
          <a:xfrm>
            <a:off x="3673817" y="1552197"/>
            <a:ext cx="5378823" cy="260078"/>
            <a:chOff x="2633663" y="1464602"/>
            <a:chExt cx="6924676" cy="334824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2633663" y="1464602"/>
              <a:ext cx="6924676" cy="334824"/>
            </a:xfrm>
            <a:custGeom>
              <a:avLst/>
              <a:gdLst>
                <a:gd name="T0" fmla="*/ 2361 w 2361"/>
                <a:gd name="T1" fmla="*/ 111 h 111"/>
                <a:gd name="T2" fmla="*/ 0 w 2361"/>
                <a:gd name="T3" fmla="*/ 111 h 111"/>
                <a:gd name="T4" fmla="*/ 0 w 2361"/>
                <a:gd name="T5" fmla="*/ 32 h 111"/>
                <a:gd name="T6" fmla="*/ 32 w 2361"/>
                <a:gd name="T7" fmla="*/ 0 h 111"/>
                <a:gd name="T8" fmla="*/ 2330 w 2361"/>
                <a:gd name="T9" fmla="*/ 0 h 111"/>
                <a:gd name="T10" fmla="*/ 2361 w 2361"/>
                <a:gd name="T11" fmla="*/ 32 h 111"/>
                <a:gd name="T12" fmla="*/ 2361 w 236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111">
                  <a:moveTo>
                    <a:pt x="2361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2330" y="0"/>
                    <a:pt x="2330" y="0"/>
                    <a:pt x="2330" y="0"/>
                  </a:cubicBezTo>
                  <a:cubicBezTo>
                    <a:pt x="2347" y="0"/>
                    <a:pt x="2361" y="14"/>
                    <a:pt x="2361" y="32"/>
                  </a:cubicBezTo>
                  <a:lnTo>
                    <a:pt x="2361" y="1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rbel" panose="020B0503020204020204" pitchFamily="34" charset="0"/>
              </a:endParaRP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8799402" y="1555128"/>
              <a:ext cx="148811" cy="153771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rbel" panose="020B0503020204020204" pitchFamily="34" charset="0"/>
              </a:endParaRP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9031300" y="1555128"/>
              <a:ext cx="148811" cy="153771"/>
            </a:xfrm>
            <a:prstGeom prst="ellipse">
              <a:avLst/>
            </a:pr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rbel" panose="020B0503020204020204" pitchFamily="34" charset="0"/>
              </a:endParaRPr>
            </a:p>
          </p:txBody>
        </p:sp>
        <p:sp>
          <p:nvSpPr>
            <p:cNvPr id="13" name="Oval 8"/>
            <p:cNvSpPr>
              <a:spLocks noChangeArrowheads="1"/>
            </p:cNvSpPr>
            <p:nvPr/>
          </p:nvSpPr>
          <p:spPr bwMode="auto">
            <a:xfrm>
              <a:off x="9263197" y="1555128"/>
              <a:ext cx="148811" cy="153771"/>
            </a:xfrm>
            <a:prstGeom prst="ellipse">
              <a:avLst/>
            </a:prstGeom>
            <a:solidFill>
              <a:srgbClr val="D307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orbel" panose="020B0503020204020204" pitchFamily="34" charset="0"/>
              </a:endParaRPr>
            </a:p>
          </p:txBody>
        </p:sp>
      </p:grp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0581" y="936802"/>
            <a:ext cx="10905239" cy="253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kern="0" spc="200">
                <a:solidFill>
                  <a:schemeClr val="bg2">
                    <a:lumMod val="75000"/>
                  </a:schemeClr>
                </a:solidFill>
                <a:latin typeface="Corbel" panose="020B0503020204020204" pitchFamily="34" charset="0"/>
                <a:ea typeface="Roboto Light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3788408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MagellanConsul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038725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8" name="Oval 2297"/>
          <p:cNvSpPr>
            <a:spLocks noChangeAspect="1"/>
          </p:cNvSpPr>
          <p:nvPr userDrawn="1"/>
        </p:nvSpPr>
        <p:spPr>
          <a:xfrm>
            <a:off x="5090246" y="5805311"/>
            <a:ext cx="426894" cy="426894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Text Placeholder 32"/>
          <p:cNvSpPr txBox="1">
            <a:spLocks/>
          </p:cNvSpPr>
          <p:nvPr userDrawn="1"/>
        </p:nvSpPr>
        <p:spPr>
          <a:xfrm>
            <a:off x="5779943" y="5862363"/>
            <a:ext cx="2895601" cy="3127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sz="1600" b="0" i="0" kern="1200" dirty="0">
                <a:solidFill>
                  <a:schemeClr val="tx1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contact@magellan-consulting.eu</a:t>
            </a:r>
            <a:endParaRPr lang="en-US" sz="1600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3" y="5656363"/>
            <a:ext cx="646158" cy="701741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15" y="5656363"/>
            <a:ext cx="646396" cy="702000"/>
          </a:xfrm>
          <a:prstGeom prst="rect">
            <a:avLst/>
          </a:prstGeom>
        </p:spPr>
      </p:pic>
      <p:grpSp>
        <p:nvGrpSpPr>
          <p:cNvPr id="3" name="Groupe 2"/>
          <p:cNvGrpSpPr/>
          <p:nvPr userDrawn="1"/>
        </p:nvGrpSpPr>
        <p:grpSpPr>
          <a:xfrm>
            <a:off x="9151794" y="5802032"/>
            <a:ext cx="2549140" cy="426894"/>
            <a:chOff x="9151794" y="5802032"/>
            <a:chExt cx="2549140" cy="426894"/>
          </a:xfrm>
        </p:grpSpPr>
        <p:grpSp>
          <p:nvGrpSpPr>
            <p:cNvPr id="2" name="Groupe 1"/>
            <p:cNvGrpSpPr/>
            <p:nvPr userDrawn="1"/>
          </p:nvGrpSpPr>
          <p:grpSpPr>
            <a:xfrm>
              <a:off x="9151794" y="5802032"/>
              <a:ext cx="2549140" cy="426894"/>
              <a:chOff x="9151794" y="5802032"/>
              <a:chExt cx="2549140" cy="426894"/>
            </a:xfrm>
          </p:grpSpPr>
          <p:sp>
            <p:nvSpPr>
              <p:cNvPr id="14" name="Text Placeholder 32"/>
              <p:cNvSpPr txBox="1">
                <a:spLocks/>
              </p:cNvSpPr>
              <p:nvPr userDrawn="1"/>
            </p:nvSpPr>
            <p:spPr>
              <a:xfrm>
                <a:off x="9841492" y="5916000"/>
                <a:ext cx="1859442" cy="31292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1600" b="0" i="0" kern="1200" dirty="0">
                    <a:solidFill>
                      <a:schemeClr val="tx1"/>
                    </a:solidFill>
                    <a:effectLst/>
                    <a:latin typeface="Corbel" panose="020B0503020204020204" pitchFamily="34" charset="0"/>
                    <a:ea typeface="+mn-ea"/>
                    <a:cs typeface="+mn-cs"/>
                  </a:rPr>
                  <a:t>+33 (0)1.42.66.06.06</a:t>
                </a:r>
                <a:endParaRPr lang="en-US" sz="1600" b="0" dirty="0">
                  <a:solidFill>
                    <a:schemeClr val="accent1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19" name="Oval 2297"/>
              <p:cNvSpPr>
                <a:spLocks noChangeAspect="1"/>
              </p:cNvSpPr>
              <p:nvPr userDrawn="1"/>
            </p:nvSpPr>
            <p:spPr>
              <a:xfrm>
                <a:off x="9151794" y="5802032"/>
                <a:ext cx="426894" cy="426894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Corbel" panose="020B0503020204020204" pitchFamily="34" charset="0"/>
                </a:endParaRPr>
              </a:p>
            </p:txBody>
          </p:sp>
        </p:grpSp>
        <p:pic>
          <p:nvPicPr>
            <p:cNvPr id="22" name="Image 21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1794" y="5802032"/>
              <a:ext cx="426894" cy="426894"/>
            </a:xfrm>
            <a:prstGeom prst="rect">
              <a:avLst/>
            </a:prstGeom>
          </p:spPr>
        </p:pic>
      </p:grpSp>
      <p:pic>
        <p:nvPicPr>
          <p:cNvPr id="23" name="Image 2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246" y="5805312"/>
            <a:ext cx="426894" cy="42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660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Anti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038725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8" name="Oval 2297"/>
          <p:cNvSpPr>
            <a:spLocks noChangeAspect="1"/>
          </p:cNvSpPr>
          <p:nvPr userDrawn="1"/>
        </p:nvSpPr>
        <p:spPr>
          <a:xfrm>
            <a:off x="5932006" y="5805311"/>
            <a:ext cx="426894" cy="426894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Text Placeholder 32"/>
          <p:cNvSpPr txBox="1">
            <a:spLocks/>
          </p:cNvSpPr>
          <p:nvPr userDrawn="1"/>
        </p:nvSpPr>
        <p:spPr>
          <a:xfrm>
            <a:off x="6621703" y="5862363"/>
            <a:ext cx="2267287" cy="3127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sz="1600" b="0" i="0" kern="1200" dirty="0">
                <a:solidFill>
                  <a:schemeClr val="tx1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contact@antiope-sas.eu</a:t>
            </a:r>
            <a:endParaRPr lang="en-US" sz="1600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3" y="5656363"/>
            <a:ext cx="646158" cy="701741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15" y="5656363"/>
            <a:ext cx="646396" cy="7020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006" y="5805312"/>
            <a:ext cx="426894" cy="426894"/>
          </a:xfrm>
          <a:prstGeom prst="rect">
            <a:avLst/>
          </a:prstGeom>
        </p:spPr>
      </p:pic>
      <p:sp>
        <p:nvSpPr>
          <p:cNvPr id="9" name="Text Placeholder 32"/>
          <p:cNvSpPr txBox="1">
            <a:spLocks/>
          </p:cNvSpPr>
          <p:nvPr userDrawn="1"/>
        </p:nvSpPr>
        <p:spPr>
          <a:xfrm>
            <a:off x="9841492" y="5916000"/>
            <a:ext cx="1859442" cy="31292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0" i="0" kern="1200" dirty="0">
                <a:solidFill>
                  <a:schemeClr val="tx1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+33 (0)1.42.66.06.06</a:t>
            </a:r>
            <a:endParaRPr lang="en-US" sz="1600" b="0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0" name="Oval 2297"/>
          <p:cNvSpPr>
            <a:spLocks noChangeAspect="1"/>
          </p:cNvSpPr>
          <p:nvPr userDrawn="1"/>
        </p:nvSpPr>
        <p:spPr>
          <a:xfrm>
            <a:off x="9151794" y="5802032"/>
            <a:ext cx="426894" cy="426894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794" y="5802032"/>
            <a:ext cx="426894" cy="42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73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4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0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833585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ASAP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038725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8" name="Oval 2297"/>
          <p:cNvSpPr>
            <a:spLocks noChangeAspect="1"/>
          </p:cNvSpPr>
          <p:nvPr userDrawn="1"/>
        </p:nvSpPr>
        <p:spPr>
          <a:xfrm>
            <a:off x="6013449" y="5805311"/>
            <a:ext cx="430376" cy="426894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Text Placeholder 32"/>
          <p:cNvSpPr txBox="1">
            <a:spLocks/>
          </p:cNvSpPr>
          <p:nvPr userDrawn="1"/>
        </p:nvSpPr>
        <p:spPr>
          <a:xfrm>
            <a:off x="6703147" y="5862363"/>
            <a:ext cx="1767754" cy="3127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sz="1600" b="0" i="0" kern="1200" dirty="0">
                <a:solidFill>
                  <a:schemeClr val="tx1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contact@asappro.fr</a:t>
            </a:r>
            <a:endParaRPr lang="en-US" sz="1600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3" y="5656363"/>
            <a:ext cx="646158" cy="701741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15" y="5656363"/>
            <a:ext cx="646396" cy="7020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449" y="5805312"/>
            <a:ext cx="430376" cy="426894"/>
          </a:xfrm>
          <a:prstGeom prst="rect">
            <a:avLst/>
          </a:prstGeom>
        </p:spPr>
      </p:pic>
      <p:grpSp>
        <p:nvGrpSpPr>
          <p:cNvPr id="9" name="Groupe 8"/>
          <p:cNvGrpSpPr/>
          <p:nvPr userDrawn="1"/>
        </p:nvGrpSpPr>
        <p:grpSpPr>
          <a:xfrm>
            <a:off x="9151794" y="5802032"/>
            <a:ext cx="2549140" cy="426894"/>
            <a:chOff x="9151794" y="5802032"/>
            <a:chExt cx="2549140" cy="426894"/>
          </a:xfrm>
        </p:grpSpPr>
        <p:grpSp>
          <p:nvGrpSpPr>
            <p:cNvPr id="10" name="Groupe 9"/>
            <p:cNvGrpSpPr/>
            <p:nvPr userDrawn="1"/>
          </p:nvGrpSpPr>
          <p:grpSpPr>
            <a:xfrm>
              <a:off x="9151794" y="5802032"/>
              <a:ext cx="2549140" cy="426894"/>
              <a:chOff x="9151794" y="5802032"/>
              <a:chExt cx="2549140" cy="426894"/>
            </a:xfrm>
          </p:grpSpPr>
          <p:sp>
            <p:nvSpPr>
              <p:cNvPr id="13" name="Text Placeholder 32"/>
              <p:cNvSpPr txBox="1">
                <a:spLocks/>
              </p:cNvSpPr>
              <p:nvPr userDrawn="1"/>
            </p:nvSpPr>
            <p:spPr>
              <a:xfrm>
                <a:off x="9841492" y="5916000"/>
                <a:ext cx="1859442" cy="31292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1600" b="0" i="0" kern="1200" dirty="0">
                    <a:solidFill>
                      <a:schemeClr val="tx1"/>
                    </a:solidFill>
                    <a:effectLst/>
                    <a:latin typeface="Corbel" panose="020B0503020204020204" pitchFamily="34" charset="0"/>
                    <a:ea typeface="+mn-ea"/>
                    <a:cs typeface="+mn-cs"/>
                  </a:rPr>
                  <a:t>+33 (0)1.42.66.06.06</a:t>
                </a:r>
                <a:endParaRPr lang="en-US" sz="1600" b="0" dirty="0">
                  <a:solidFill>
                    <a:schemeClr val="accent1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14" name="Oval 2297"/>
              <p:cNvSpPr>
                <a:spLocks noChangeAspect="1"/>
              </p:cNvSpPr>
              <p:nvPr userDrawn="1"/>
            </p:nvSpPr>
            <p:spPr>
              <a:xfrm>
                <a:off x="9151794" y="5802032"/>
                <a:ext cx="426894" cy="426894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Corbel" panose="020B0503020204020204" pitchFamily="34" charset="0"/>
                </a:endParaRPr>
              </a:p>
            </p:txBody>
          </p:sp>
        </p:grpSp>
        <p:pic>
          <p:nvPicPr>
            <p:cNvPr id="11" name="Image 10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1794" y="5802032"/>
              <a:ext cx="426894" cy="426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22094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Comfo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038725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endParaRPr lang="fr-FR"/>
          </a:p>
        </p:txBody>
      </p:sp>
      <p:sp>
        <p:nvSpPr>
          <p:cNvPr id="8" name="Oval 2297"/>
          <p:cNvSpPr>
            <a:spLocks noChangeAspect="1"/>
          </p:cNvSpPr>
          <p:nvPr userDrawn="1"/>
        </p:nvSpPr>
        <p:spPr>
          <a:xfrm>
            <a:off x="6148915" y="5833665"/>
            <a:ext cx="426894" cy="426894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Text Placeholder 32"/>
          <p:cNvSpPr txBox="1">
            <a:spLocks/>
          </p:cNvSpPr>
          <p:nvPr userDrawn="1"/>
        </p:nvSpPr>
        <p:spPr>
          <a:xfrm>
            <a:off x="6838612" y="5890717"/>
            <a:ext cx="1996355" cy="3127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sz="1600" b="0" i="0" kern="1200" dirty="0">
                <a:solidFill>
                  <a:schemeClr val="tx1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contact@comforth.eu</a:t>
            </a:r>
            <a:endParaRPr lang="en-US" sz="1600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3" y="5656363"/>
            <a:ext cx="646158" cy="701741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15" y="5656363"/>
            <a:ext cx="646396" cy="7020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15" y="5833666"/>
            <a:ext cx="426894" cy="426894"/>
          </a:xfrm>
          <a:prstGeom prst="rect">
            <a:avLst/>
          </a:prstGeom>
        </p:spPr>
      </p:pic>
      <p:grpSp>
        <p:nvGrpSpPr>
          <p:cNvPr id="9" name="Groupe 8"/>
          <p:cNvGrpSpPr/>
          <p:nvPr userDrawn="1"/>
        </p:nvGrpSpPr>
        <p:grpSpPr>
          <a:xfrm>
            <a:off x="9151794" y="5802032"/>
            <a:ext cx="2549140" cy="426894"/>
            <a:chOff x="9151794" y="5802032"/>
            <a:chExt cx="2549140" cy="426894"/>
          </a:xfrm>
        </p:grpSpPr>
        <p:grpSp>
          <p:nvGrpSpPr>
            <p:cNvPr id="10" name="Groupe 9"/>
            <p:cNvGrpSpPr/>
            <p:nvPr userDrawn="1"/>
          </p:nvGrpSpPr>
          <p:grpSpPr>
            <a:xfrm>
              <a:off x="9151794" y="5802032"/>
              <a:ext cx="2549140" cy="426894"/>
              <a:chOff x="9151794" y="5802032"/>
              <a:chExt cx="2549140" cy="426894"/>
            </a:xfrm>
          </p:grpSpPr>
          <p:sp>
            <p:nvSpPr>
              <p:cNvPr id="13" name="Text Placeholder 32"/>
              <p:cNvSpPr txBox="1">
                <a:spLocks/>
              </p:cNvSpPr>
              <p:nvPr userDrawn="1"/>
            </p:nvSpPr>
            <p:spPr>
              <a:xfrm>
                <a:off x="9841492" y="5916000"/>
                <a:ext cx="1859442" cy="312926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1600" b="0" i="0" kern="1200" dirty="0">
                    <a:solidFill>
                      <a:schemeClr val="tx1"/>
                    </a:solidFill>
                    <a:effectLst/>
                    <a:latin typeface="Corbel" panose="020B0503020204020204" pitchFamily="34" charset="0"/>
                    <a:ea typeface="+mn-ea"/>
                    <a:cs typeface="+mn-cs"/>
                  </a:rPr>
                  <a:t>+33 (0)1.42.66.06.06</a:t>
                </a:r>
                <a:endParaRPr lang="en-US" sz="1600" b="0" dirty="0">
                  <a:solidFill>
                    <a:schemeClr val="accent1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14" name="Oval 2297"/>
              <p:cNvSpPr>
                <a:spLocks noChangeAspect="1"/>
              </p:cNvSpPr>
              <p:nvPr userDrawn="1"/>
            </p:nvSpPr>
            <p:spPr>
              <a:xfrm>
                <a:off x="9151794" y="5802032"/>
                <a:ext cx="426894" cy="426894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Corbel" panose="020B0503020204020204" pitchFamily="34" charset="0"/>
                </a:endParaRPr>
              </a:p>
            </p:txBody>
          </p:sp>
        </p:grpSp>
        <p:pic>
          <p:nvPicPr>
            <p:cNvPr id="11" name="Image 10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1794" y="5802032"/>
              <a:ext cx="426894" cy="426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45658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gellanPartners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971280" y="558309"/>
            <a:ext cx="2503937" cy="1502068"/>
          </a:xfrm>
          <a:prstGeom prst="rect">
            <a:avLst/>
          </a:prstGeom>
          <a:noFill/>
        </p:spPr>
        <p:txBody>
          <a:bodyPr anchor="t"/>
          <a:lstStyle>
            <a:lvl1pPr marL="0" indent="0" algn="ctr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715197" y="558309"/>
            <a:ext cx="7584440" cy="519041"/>
          </a:xfrm>
          <a:prstGeom prst="rect">
            <a:avLst/>
          </a:prstGeom>
        </p:spPr>
        <p:txBody>
          <a:bodyPr lIns="0"/>
          <a:lstStyle>
            <a:lvl1pPr>
              <a:defRPr sz="3400">
                <a:solidFill>
                  <a:srgbClr val="003C5A"/>
                </a:solidFill>
                <a:latin typeface="Corbel" panose="020B0503020204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23" hasCustomPrompt="1"/>
          </p:nvPr>
        </p:nvSpPr>
        <p:spPr>
          <a:xfrm>
            <a:off x="715197" y="1243336"/>
            <a:ext cx="5100877" cy="35796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aseline="0">
                <a:solidFill>
                  <a:srgbClr val="B2B4B3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fr-FR" dirty="0"/>
              <a:t>Modifiez le style du sous-titre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24" hasCustomPrompt="1"/>
          </p:nvPr>
        </p:nvSpPr>
        <p:spPr>
          <a:xfrm>
            <a:off x="715962" y="2073275"/>
            <a:ext cx="1194117" cy="20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3C5A"/>
                </a:solidFill>
                <a:latin typeface="Corbel" panose="020B0503020204020204" pitchFamily="34" charset="0"/>
              </a:defRPr>
            </a:lvl1pPr>
          </a:lstStyle>
          <a:p>
            <a:pPr lvl="0"/>
            <a:fld id="{45A0C18D-A7F0-480F-8539-E24313BCDA92}" type="datetime4">
              <a:rPr lang="fr-FR" smtClean="0"/>
              <a:t>15 juillet 2015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48172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and single">
    <p:bg>
      <p:bgPr>
        <a:gradFill>
          <a:gsLst>
            <a:gs pos="80000">
              <a:srgbClr val="002050"/>
            </a:gs>
            <a:gs pos="80000">
              <a:srgbClr val="02162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8990270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-1" y="0"/>
            <a:ext cx="6290235" cy="6858000"/>
          </a:xfrm>
          <a:prstGeom prst="rect">
            <a:avLst/>
          </a:prstGeom>
          <a:solidFill>
            <a:srgbClr val="D9D9D9"/>
          </a:solidFill>
        </p:spPr>
        <p:txBody>
          <a:bodyPr anchor="t"/>
          <a:lstStyle>
            <a:lvl1pPr marL="0" indent="0" algn="ctr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790266" y="528320"/>
            <a:ext cx="4978401" cy="644208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3C5A"/>
                </a:solidFill>
                <a:latin typeface="Corbel" panose="020B0503020204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790266" y="1305559"/>
            <a:ext cx="639758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Corbel" panose="020B0503020204020204" pitchFamily="34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FCEE2C88-6C8F-484D-AF69-578F576B1F44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96587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1_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0581" y="936802"/>
            <a:ext cx="10905239" cy="253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kern="0" spc="200">
                <a:solidFill>
                  <a:schemeClr val="bg2">
                    <a:lumMod val="75000"/>
                  </a:schemeClr>
                </a:solidFill>
                <a:latin typeface="Corbel" panose="020B0503020204020204" pitchFamily="34" charset="0"/>
                <a:ea typeface="Corbel" panose="020B05030202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650581" y="1269998"/>
            <a:ext cx="639758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Corbel" panose="020B0503020204020204" pitchFamily="34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50875" y="1595438"/>
            <a:ext cx="10904538" cy="4611687"/>
          </a:xfrm>
          <a:prstGeom prst="rect">
            <a:avLst/>
          </a:prstGeom>
        </p:spPr>
        <p:txBody>
          <a:bodyPr numCol="1"/>
          <a:lstStyle>
            <a:lvl1pPr marL="228589" indent="-228589">
              <a:buFontTx/>
              <a:buBlip>
                <a:blip r:embed="rId2"/>
              </a:buBlip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1pPr>
            <a:lvl2pPr marL="685766" indent="-228589">
              <a:buFontTx/>
              <a:buBlip>
                <a:blip r:embed="rId3"/>
              </a:buBlip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2pPr>
            <a:lvl3pPr marL="1142942" indent="-228589">
              <a:buFontTx/>
              <a:buBlip>
                <a:blip r:embed="rId4"/>
              </a:buBlip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3pPr>
            <a:lvl4pPr>
              <a:buClr>
                <a:srgbClr val="003C5A"/>
              </a:buClr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4pPr>
            <a:lvl5pPr marL="2057298" indent="-228589">
              <a:buClr>
                <a:srgbClr val="00B9FF"/>
              </a:buClr>
              <a:buFont typeface="Wingdings" panose="05000000000000000000" pitchFamily="2" charset="2"/>
              <a:buChar char="ü"/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FCEE2C88-6C8F-484D-AF69-578F576B1F44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650875" y="365125"/>
            <a:ext cx="10904945" cy="571677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650874" y="63451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7E3B4-9299-4B8F-9CD9-3D4C2852D751}" type="datetime1">
              <a:rPr lang="fr-FR" smtClean="0"/>
              <a:t>26/03/2018</a:t>
            </a:fld>
            <a:endParaRPr lang="fr-FR"/>
          </a:p>
        </p:txBody>
      </p:sp>
      <p:sp>
        <p:nvSpPr>
          <p:cNvPr id="8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4038600" y="6345185"/>
            <a:ext cx="622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798517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FCEE2C88-6C8F-484D-AF69-578F576B1F44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650581" y="1269998"/>
            <a:ext cx="639758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re 9"/>
          <p:cNvSpPr>
            <a:spLocks noGrp="1"/>
          </p:cNvSpPr>
          <p:nvPr>
            <p:ph type="title"/>
          </p:nvPr>
        </p:nvSpPr>
        <p:spPr>
          <a:xfrm>
            <a:off x="650875" y="365125"/>
            <a:ext cx="10904945" cy="571677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0581" y="936802"/>
            <a:ext cx="10905239" cy="253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kern="0" spc="200">
                <a:solidFill>
                  <a:schemeClr val="bg2">
                    <a:lumMod val="75000"/>
                  </a:schemeClr>
                </a:solidFill>
                <a:latin typeface="Corbel" panose="020B0503020204020204" pitchFamily="34" charset="0"/>
                <a:ea typeface="Corbel" panose="020B05030202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650874" y="63451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20CAD-EBE1-415E-B739-587DEF0A7D14}" type="datetime1">
              <a:rPr lang="fr-FR" smtClean="0"/>
              <a:t>26/03/2018</a:t>
            </a:fld>
            <a:endParaRPr lang="fr-FR" dirty="0"/>
          </a:p>
        </p:txBody>
      </p:sp>
      <p:sp>
        <p:nvSpPr>
          <p:cNvPr id="7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4038600" y="6345185"/>
            <a:ext cx="622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8990606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-1" y="0"/>
            <a:ext cx="6290235" cy="6858000"/>
          </a:xfrm>
          <a:prstGeom prst="rect">
            <a:avLst/>
          </a:prstGeom>
          <a:solidFill>
            <a:srgbClr val="D9D9D9"/>
          </a:solidFill>
        </p:spPr>
        <p:txBody>
          <a:bodyPr anchor="t"/>
          <a:lstStyle>
            <a:lvl1pPr marL="0" indent="0" algn="ctr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790266" y="528320"/>
            <a:ext cx="4978401" cy="644208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3C5A"/>
                </a:solidFill>
                <a:latin typeface="Corbel" panose="020B0503020204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790266" y="1305559"/>
            <a:ext cx="639758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Corbel" panose="020B0503020204020204" pitchFamily="34" charset="0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FCEE2C88-6C8F-484D-AF69-578F576B1F44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2251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FCEE2C88-6C8F-484D-AF69-578F576B1F44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471002" y="2612248"/>
            <a:ext cx="9582620" cy="5086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4000" kern="0" spc="150">
                <a:solidFill>
                  <a:srgbClr val="003C5A"/>
                </a:solidFill>
                <a:latin typeface="Corbel" panose="020B0503020204020204" pitchFamily="34" charset="0"/>
                <a:ea typeface="Corbel" panose="020B05030202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471003" y="3284568"/>
            <a:ext cx="9582620" cy="4796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4400" kern="0" spc="200">
                <a:solidFill>
                  <a:schemeClr val="bg1">
                    <a:lumMod val="65000"/>
                  </a:schemeClr>
                </a:solidFill>
                <a:latin typeface="Corbel" panose="020B0503020204020204" pitchFamily="34" charset="0"/>
                <a:ea typeface="Corbel" panose="020B05030202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Rectangle à coins arrondis 6"/>
          <p:cNvSpPr/>
          <p:nvPr userDrawn="1"/>
        </p:nvSpPr>
        <p:spPr>
          <a:xfrm rot="5400000">
            <a:off x="589820" y="3170248"/>
            <a:ext cx="1188000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2856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88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5)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03874" y="2808470"/>
            <a:ext cx="11644185" cy="86101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411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014539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73817" y="1830501"/>
            <a:ext cx="5378823" cy="40419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FCEE2C88-6C8F-484D-AF69-578F576B1F44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8" name="Rectangle à coins arrondis 17"/>
          <p:cNvSpPr/>
          <p:nvPr userDrawn="1"/>
        </p:nvSpPr>
        <p:spPr>
          <a:xfrm>
            <a:off x="650581" y="1269998"/>
            <a:ext cx="639758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Corbel" panose="020B0503020204020204" pitchFamily="34" charset="0"/>
            </a:endParaRPr>
          </a:p>
        </p:txBody>
      </p:sp>
      <p:sp>
        <p:nvSpPr>
          <p:cNvPr id="19" name="Titre 9"/>
          <p:cNvSpPr>
            <a:spLocks noGrp="1"/>
          </p:cNvSpPr>
          <p:nvPr>
            <p:ph type="title"/>
          </p:nvPr>
        </p:nvSpPr>
        <p:spPr>
          <a:xfrm>
            <a:off x="650875" y="365125"/>
            <a:ext cx="10904945" cy="571677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grpSp>
        <p:nvGrpSpPr>
          <p:cNvPr id="8" name="Group 8"/>
          <p:cNvGrpSpPr/>
          <p:nvPr userDrawn="1"/>
        </p:nvGrpSpPr>
        <p:grpSpPr>
          <a:xfrm>
            <a:off x="3673817" y="1552197"/>
            <a:ext cx="5378823" cy="260078"/>
            <a:chOff x="2633663" y="1464602"/>
            <a:chExt cx="6924676" cy="334824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2633663" y="1464602"/>
              <a:ext cx="6924676" cy="334824"/>
            </a:xfrm>
            <a:custGeom>
              <a:avLst/>
              <a:gdLst>
                <a:gd name="T0" fmla="*/ 2361 w 2361"/>
                <a:gd name="T1" fmla="*/ 111 h 111"/>
                <a:gd name="T2" fmla="*/ 0 w 2361"/>
                <a:gd name="T3" fmla="*/ 111 h 111"/>
                <a:gd name="T4" fmla="*/ 0 w 2361"/>
                <a:gd name="T5" fmla="*/ 32 h 111"/>
                <a:gd name="T6" fmla="*/ 32 w 2361"/>
                <a:gd name="T7" fmla="*/ 0 h 111"/>
                <a:gd name="T8" fmla="*/ 2330 w 2361"/>
                <a:gd name="T9" fmla="*/ 0 h 111"/>
                <a:gd name="T10" fmla="*/ 2361 w 2361"/>
                <a:gd name="T11" fmla="*/ 32 h 111"/>
                <a:gd name="T12" fmla="*/ 2361 w 2361"/>
                <a:gd name="T13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1" h="111">
                  <a:moveTo>
                    <a:pt x="2361" y="111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2330" y="0"/>
                    <a:pt x="2330" y="0"/>
                    <a:pt x="2330" y="0"/>
                  </a:cubicBezTo>
                  <a:cubicBezTo>
                    <a:pt x="2347" y="0"/>
                    <a:pt x="2361" y="14"/>
                    <a:pt x="2361" y="32"/>
                  </a:cubicBezTo>
                  <a:lnTo>
                    <a:pt x="2361" y="1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8799402" y="1555128"/>
              <a:ext cx="148811" cy="153771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9031300" y="1555128"/>
              <a:ext cx="148811" cy="153771"/>
            </a:xfrm>
            <a:prstGeom prst="ellipse">
              <a:avLst/>
            </a:pr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Oval 8"/>
            <p:cNvSpPr>
              <a:spLocks noChangeArrowheads="1"/>
            </p:cNvSpPr>
            <p:nvPr/>
          </p:nvSpPr>
          <p:spPr bwMode="auto">
            <a:xfrm>
              <a:off x="9263197" y="1555128"/>
              <a:ext cx="148811" cy="153771"/>
            </a:xfrm>
            <a:prstGeom prst="ellipse">
              <a:avLst/>
            </a:prstGeom>
            <a:solidFill>
              <a:srgbClr val="D3070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0581" y="936802"/>
            <a:ext cx="10905239" cy="253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kern="0" spc="200">
                <a:solidFill>
                  <a:schemeClr val="bg2">
                    <a:lumMod val="75000"/>
                  </a:schemeClr>
                </a:solidFill>
                <a:latin typeface="Corbel" panose="020B0503020204020204" pitchFamily="34" charset="0"/>
                <a:ea typeface="Corbel" panose="020B05030202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650874" y="63451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819F2-E87A-4870-9DDC-6E1056FFF632}" type="datetime1">
              <a:rPr lang="fr-FR" smtClean="0"/>
              <a:t>26/03/2018</a:t>
            </a:fld>
            <a:endParaRPr lang="fr-FR"/>
          </a:p>
        </p:txBody>
      </p:sp>
      <p:sp>
        <p:nvSpPr>
          <p:cNvPr id="15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4038600" y="6345185"/>
            <a:ext cx="622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833940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Exak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2297"/>
          <p:cNvSpPr>
            <a:spLocks noChangeAspect="1"/>
          </p:cNvSpPr>
          <p:nvPr userDrawn="1"/>
        </p:nvSpPr>
        <p:spPr>
          <a:xfrm>
            <a:off x="6209597" y="6132595"/>
            <a:ext cx="426894" cy="426894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Text Placeholder 32"/>
          <p:cNvSpPr txBox="1">
            <a:spLocks/>
          </p:cNvSpPr>
          <p:nvPr userDrawn="1"/>
        </p:nvSpPr>
        <p:spPr>
          <a:xfrm>
            <a:off x="6899294" y="6189647"/>
            <a:ext cx="2895601" cy="3127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sz="1600" b="0" i="0" kern="1200" dirty="0">
                <a:solidFill>
                  <a:schemeClr val="tx1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contact@exakis.com</a:t>
            </a:r>
            <a:endParaRPr lang="en-US" sz="1600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4" name="Text Placeholder 32"/>
          <p:cNvSpPr txBox="1">
            <a:spLocks/>
          </p:cNvSpPr>
          <p:nvPr userDrawn="1"/>
        </p:nvSpPr>
        <p:spPr>
          <a:xfrm>
            <a:off x="9832449" y="6243284"/>
            <a:ext cx="1851551" cy="1989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0" i="0" kern="1200" dirty="0">
                <a:solidFill>
                  <a:schemeClr val="tx1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+33 (0)1.53.94.82.82</a:t>
            </a:r>
            <a:endParaRPr lang="en-US" sz="1600" b="0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9" name="Oval 2297"/>
          <p:cNvSpPr>
            <a:spLocks noChangeAspect="1"/>
          </p:cNvSpPr>
          <p:nvPr userDrawn="1"/>
        </p:nvSpPr>
        <p:spPr>
          <a:xfrm>
            <a:off x="9142752" y="6129316"/>
            <a:ext cx="426894" cy="426894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13" y="6107840"/>
            <a:ext cx="414645" cy="45031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4609" y="6107840"/>
            <a:ext cx="414797" cy="45047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2752" y="6129316"/>
            <a:ext cx="426894" cy="42689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9597" y="6132596"/>
            <a:ext cx="426894" cy="426894"/>
          </a:xfrm>
          <a:prstGeom prst="rect">
            <a:avLst/>
          </a:prstGeom>
        </p:spPr>
      </p:pic>
      <p:sp>
        <p:nvSpPr>
          <p:cNvPr id="31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7213" y="1333182"/>
            <a:ext cx="2331720" cy="1402126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387926" y="1333182"/>
            <a:ext cx="2331720" cy="1402126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9049352" y="1333182"/>
            <a:ext cx="2331720" cy="1402126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6218639" y="1333182"/>
            <a:ext cx="2331720" cy="1402126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557213" y="3554846"/>
            <a:ext cx="2331720" cy="1402126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3323015" y="3554846"/>
            <a:ext cx="2331720" cy="1402126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9049352" y="3554846"/>
            <a:ext cx="2331720" cy="1402126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6218639" y="3554846"/>
            <a:ext cx="2331720" cy="1402126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808" y="6115955"/>
            <a:ext cx="414797" cy="45047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572" y="6115955"/>
            <a:ext cx="414797" cy="450479"/>
          </a:xfrm>
          <a:prstGeom prst="rect">
            <a:avLst/>
          </a:prstGeom>
        </p:spPr>
      </p:pic>
      <p:sp>
        <p:nvSpPr>
          <p:cNvPr id="39" name="Text Placeholder 33"/>
          <p:cNvSpPr txBox="1">
            <a:spLocks/>
          </p:cNvSpPr>
          <p:nvPr userDrawn="1"/>
        </p:nvSpPr>
        <p:spPr>
          <a:xfrm>
            <a:off x="557213" y="2861260"/>
            <a:ext cx="2041406" cy="3061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 err="1">
                <a:solidFill>
                  <a:schemeClr val="accent1"/>
                </a:solidFill>
                <a:latin typeface="Corbel" panose="020B0503020204020204" pitchFamily="34" charset="0"/>
              </a:rPr>
              <a:t>Exakis</a:t>
            </a:r>
            <a:r>
              <a:rPr lang="en-AU" sz="1600" dirty="0">
                <a:solidFill>
                  <a:schemeClr val="accent1"/>
                </a:solidFill>
                <a:latin typeface="Corbel" panose="020B0503020204020204" pitchFamily="34" charset="0"/>
              </a:rPr>
              <a:t>, </a:t>
            </a:r>
            <a:r>
              <a:rPr lang="en-AU" sz="1600" dirty="0">
                <a:solidFill>
                  <a:schemeClr val="accent2"/>
                </a:solidFill>
                <a:latin typeface="Corbel" panose="020B0503020204020204" pitchFamily="34" charset="0"/>
              </a:rPr>
              <a:t>Aix</a:t>
            </a:r>
            <a:r>
              <a:rPr lang="en-AU" sz="1600" baseline="0" dirty="0">
                <a:solidFill>
                  <a:schemeClr val="accent2"/>
                </a:solidFill>
                <a:latin typeface="Corbel" panose="020B0503020204020204" pitchFamily="34" charset="0"/>
              </a:rPr>
              <a:t> </a:t>
            </a:r>
            <a:r>
              <a:rPr lang="en-AU" sz="1600" baseline="0" dirty="0" err="1">
                <a:solidFill>
                  <a:schemeClr val="accent2"/>
                </a:solidFill>
                <a:latin typeface="Corbel" panose="020B0503020204020204" pitchFamily="34" charset="0"/>
              </a:rPr>
              <a:t>en</a:t>
            </a:r>
            <a:r>
              <a:rPr lang="en-AU" sz="1600" baseline="0" dirty="0">
                <a:solidFill>
                  <a:schemeClr val="accent2"/>
                </a:solidFill>
                <a:latin typeface="Corbel" panose="020B0503020204020204" pitchFamily="34" charset="0"/>
              </a:rPr>
              <a:t> Provence</a:t>
            </a:r>
            <a:endParaRPr lang="en-AU" sz="1600" dirty="0">
              <a:solidFill>
                <a:schemeClr val="accent2"/>
              </a:solidFill>
              <a:latin typeface="Corbel" panose="020B0503020204020204" pitchFamily="34" charset="0"/>
            </a:endParaRPr>
          </a:p>
        </p:txBody>
      </p:sp>
      <p:sp>
        <p:nvSpPr>
          <p:cNvPr id="40" name="Text Placeholder 33"/>
          <p:cNvSpPr txBox="1">
            <a:spLocks/>
          </p:cNvSpPr>
          <p:nvPr userDrawn="1"/>
        </p:nvSpPr>
        <p:spPr>
          <a:xfrm>
            <a:off x="3387926" y="2860580"/>
            <a:ext cx="2041406" cy="3061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 err="1">
                <a:solidFill>
                  <a:schemeClr val="accent1"/>
                </a:solidFill>
                <a:latin typeface="Corbel" panose="020B0503020204020204" pitchFamily="34" charset="0"/>
              </a:rPr>
              <a:t>Exakis</a:t>
            </a:r>
            <a:r>
              <a:rPr lang="en-AU" sz="1600" dirty="0">
                <a:solidFill>
                  <a:schemeClr val="accent1"/>
                </a:solidFill>
                <a:latin typeface="Corbel" panose="020B0503020204020204" pitchFamily="34" charset="0"/>
              </a:rPr>
              <a:t>, </a:t>
            </a:r>
            <a:r>
              <a:rPr lang="en-AU" sz="1600" dirty="0">
                <a:solidFill>
                  <a:schemeClr val="accent2"/>
                </a:solidFill>
                <a:latin typeface="Corbel" panose="020B0503020204020204" pitchFamily="34" charset="0"/>
              </a:rPr>
              <a:t>Biarritz</a:t>
            </a:r>
          </a:p>
        </p:txBody>
      </p:sp>
      <p:sp>
        <p:nvSpPr>
          <p:cNvPr id="41" name="Text Placeholder 33"/>
          <p:cNvSpPr txBox="1">
            <a:spLocks/>
          </p:cNvSpPr>
          <p:nvPr userDrawn="1"/>
        </p:nvSpPr>
        <p:spPr>
          <a:xfrm>
            <a:off x="6218639" y="2861260"/>
            <a:ext cx="2041406" cy="3061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 err="1">
                <a:solidFill>
                  <a:schemeClr val="accent1"/>
                </a:solidFill>
                <a:latin typeface="Corbel" panose="020B0503020204020204" pitchFamily="34" charset="0"/>
              </a:rPr>
              <a:t>Exakis</a:t>
            </a:r>
            <a:r>
              <a:rPr lang="en-AU" sz="1600" dirty="0">
                <a:solidFill>
                  <a:schemeClr val="accent1"/>
                </a:solidFill>
                <a:latin typeface="Corbel" panose="020B0503020204020204" pitchFamily="34" charset="0"/>
              </a:rPr>
              <a:t>, </a:t>
            </a:r>
            <a:r>
              <a:rPr lang="en-AU" sz="1600" dirty="0">
                <a:solidFill>
                  <a:schemeClr val="accent2"/>
                </a:solidFill>
                <a:latin typeface="Corbel" panose="020B0503020204020204" pitchFamily="34" charset="0"/>
              </a:rPr>
              <a:t>Lyon</a:t>
            </a:r>
          </a:p>
        </p:txBody>
      </p:sp>
      <p:sp>
        <p:nvSpPr>
          <p:cNvPr id="42" name="Text Placeholder 33"/>
          <p:cNvSpPr txBox="1">
            <a:spLocks/>
          </p:cNvSpPr>
          <p:nvPr userDrawn="1"/>
        </p:nvSpPr>
        <p:spPr>
          <a:xfrm>
            <a:off x="9049352" y="2861260"/>
            <a:ext cx="2041406" cy="3061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 err="1">
                <a:solidFill>
                  <a:schemeClr val="accent1"/>
                </a:solidFill>
                <a:latin typeface="Corbel" panose="020B0503020204020204" pitchFamily="34" charset="0"/>
              </a:rPr>
              <a:t>Exakis</a:t>
            </a:r>
            <a:r>
              <a:rPr lang="en-AU" sz="1600" dirty="0">
                <a:solidFill>
                  <a:schemeClr val="accent1"/>
                </a:solidFill>
                <a:latin typeface="Corbel" panose="020B0503020204020204" pitchFamily="34" charset="0"/>
              </a:rPr>
              <a:t>, </a:t>
            </a:r>
            <a:r>
              <a:rPr lang="en-AU" sz="1600" dirty="0">
                <a:solidFill>
                  <a:schemeClr val="accent2"/>
                </a:solidFill>
                <a:latin typeface="Corbel" panose="020B0503020204020204" pitchFamily="34" charset="0"/>
              </a:rPr>
              <a:t>Nantes</a:t>
            </a:r>
          </a:p>
        </p:txBody>
      </p:sp>
      <p:sp>
        <p:nvSpPr>
          <p:cNvPr id="43" name="Text Placeholder 33"/>
          <p:cNvSpPr txBox="1">
            <a:spLocks/>
          </p:cNvSpPr>
          <p:nvPr userDrawn="1"/>
        </p:nvSpPr>
        <p:spPr>
          <a:xfrm>
            <a:off x="557213" y="5102027"/>
            <a:ext cx="2041406" cy="3061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 err="1">
                <a:solidFill>
                  <a:schemeClr val="accent1"/>
                </a:solidFill>
                <a:latin typeface="Corbel" panose="020B0503020204020204" pitchFamily="34" charset="0"/>
              </a:rPr>
              <a:t>Exakis</a:t>
            </a:r>
            <a:r>
              <a:rPr lang="en-AU" sz="1600" dirty="0">
                <a:solidFill>
                  <a:schemeClr val="accent1"/>
                </a:solidFill>
                <a:latin typeface="Corbel" panose="020B0503020204020204" pitchFamily="34" charset="0"/>
              </a:rPr>
              <a:t>, </a:t>
            </a:r>
            <a:r>
              <a:rPr lang="en-AU" sz="1600" baseline="0" dirty="0">
                <a:solidFill>
                  <a:schemeClr val="accent2"/>
                </a:solidFill>
                <a:latin typeface="Corbel" panose="020B0503020204020204" pitchFamily="34" charset="0"/>
              </a:rPr>
              <a:t>Paris</a:t>
            </a:r>
            <a:endParaRPr lang="en-AU" sz="1600" dirty="0">
              <a:solidFill>
                <a:schemeClr val="accent2"/>
              </a:solidFill>
              <a:latin typeface="Corbel" panose="020B0503020204020204" pitchFamily="34" charset="0"/>
            </a:endParaRPr>
          </a:p>
        </p:txBody>
      </p:sp>
      <p:sp>
        <p:nvSpPr>
          <p:cNvPr id="44" name="Text Placeholder 33"/>
          <p:cNvSpPr txBox="1">
            <a:spLocks/>
          </p:cNvSpPr>
          <p:nvPr userDrawn="1"/>
        </p:nvSpPr>
        <p:spPr>
          <a:xfrm>
            <a:off x="3319572" y="5101347"/>
            <a:ext cx="2041406" cy="3061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 err="1">
                <a:solidFill>
                  <a:schemeClr val="accent1"/>
                </a:solidFill>
                <a:latin typeface="Corbel" panose="020B0503020204020204" pitchFamily="34" charset="0"/>
              </a:rPr>
              <a:t>Exakis</a:t>
            </a:r>
            <a:r>
              <a:rPr lang="en-AU" sz="1600" dirty="0">
                <a:solidFill>
                  <a:schemeClr val="accent1"/>
                </a:solidFill>
                <a:latin typeface="Corbel" panose="020B0503020204020204" pitchFamily="34" charset="0"/>
              </a:rPr>
              <a:t>, </a:t>
            </a:r>
            <a:r>
              <a:rPr lang="en-AU" sz="1600" baseline="0" dirty="0">
                <a:solidFill>
                  <a:schemeClr val="accent2"/>
                </a:solidFill>
                <a:latin typeface="Corbel" panose="020B0503020204020204" pitchFamily="34" charset="0"/>
              </a:rPr>
              <a:t>Toulouse</a:t>
            </a:r>
            <a:endParaRPr lang="en-AU" sz="1600" dirty="0">
              <a:solidFill>
                <a:schemeClr val="accent2"/>
              </a:solidFill>
              <a:latin typeface="Corbel" panose="020B0503020204020204" pitchFamily="34" charset="0"/>
            </a:endParaRPr>
          </a:p>
        </p:txBody>
      </p:sp>
      <p:sp>
        <p:nvSpPr>
          <p:cNvPr id="45" name="Text Placeholder 33"/>
          <p:cNvSpPr txBox="1">
            <a:spLocks/>
          </p:cNvSpPr>
          <p:nvPr userDrawn="1"/>
        </p:nvSpPr>
        <p:spPr>
          <a:xfrm>
            <a:off x="6218639" y="5107162"/>
            <a:ext cx="2041406" cy="3061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 err="1">
                <a:solidFill>
                  <a:schemeClr val="accent1"/>
                </a:solidFill>
                <a:latin typeface="Corbel" panose="020B0503020204020204" pitchFamily="34" charset="0"/>
              </a:rPr>
              <a:t>Exakis</a:t>
            </a:r>
            <a:r>
              <a:rPr lang="en-AU" sz="1600" dirty="0">
                <a:solidFill>
                  <a:schemeClr val="accent1"/>
                </a:solidFill>
                <a:latin typeface="Corbel" panose="020B0503020204020204" pitchFamily="34" charset="0"/>
              </a:rPr>
              <a:t>, </a:t>
            </a:r>
            <a:r>
              <a:rPr lang="en-AU" sz="1600" baseline="0" dirty="0">
                <a:solidFill>
                  <a:schemeClr val="accent2"/>
                </a:solidFill>
                <a:latin typeface="Corbel" panose="020B0503020204020204" pitchFamily="34" charset="0"/>
              </a:rPr>
              <a:t>Genève</a:t>
            </a:r>
            <a:endParaRPr lang="en-AU" sz="1600" dirty="0">
              <a:solidFill>
                <a:schemeClr val="accent2"/>
              </a:solidFill>
              <a:latin typeface="Corbel" panose="020B0503020204020204" pitchFamily="34" charset="0"/>
            </a:endParaRPr>
          </a:p>
        </p:txBody>
      </p:sp>
      <p:sp>
        <p:nvSpPr>
          <p:cNvPr id="46" name="Text Placeholder 33"/>
          <p:cNvSpPr txBox="1">
            <a:spLocks/>
          </p:cNvSpPr>
          <p:nvPr userDrawn="1"/>
        </p:nvSpPr>
        <p:spPr>
          <a:xfrm>
            <a:off x="9049352" y="5107162"/>
            <a:ext cx="2041406" cy="3061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 err="1">
                <a:solidFill>
                  <a:schemeClr val="accent1"/>
                </a:solidFill>
                <a:latin typeface="Corbel" panose="020B0503020204020204" pitchFamily="34" charset="0"/>
              </a:rPr>
              <a:t>Exakis</a:t>
            </a:r>
            <a:r>
              <a:rPr lang="en-AU" sz="1600" dirty="0">
                <a:solidFill>
                  <a:schemeClr val="accent1"/>
                </a:solidFill>
                <a:latin typeface="Corbel" panose="020B0503020204020204" pitchFamily="34" charset="0"/>
              </a:rPr>
              <a:t>, </a:t>
            </a:r>
            <a:r>
              <a:rPr lang="en-AU" sz="1600" baseline="0" dirty="0">
                <a:solidFill>
                  <a:schemeClr val="accent2"/>
                </a:solidFill>
                <a:latin typeface="Corbel" panose="020B0503020204020204" pitchFamily="34" charset="0"/>
              </a:rPr>
              <a:t>Zurich</a:t>
            </a:r>
          </a:p>
        </p:txBody>
      </p:sp>
      <p:sp>
        <p:nvSpPr>
          <p:cNvPr id="48" name="Rectangle à coins arrondis 47"/>
          <p:cNvSpPr/>
          <p:nvPr userDrawn="1"/>
        </p:nvSpPr>
        <p:spPr>
          <a:xfrm>
            <a:off x="557213" y="922607"/>
            <a:ext cx="639758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Corbel" panose="020B0503020204020204" pitchFamily="34" charset="0"/>
            </a:endParaRPr>
          </a:p>
        </p:txBody>
      </p:sp>
      <p:sp>
        <p:nvSpPr>
          <p:cNvPr id="49" name="Titre 9"/>
          <p:cNvSpPr>
            <a:spLocks noGrp="1"/>
          </p:cNvSpPr>
          <p:nvPr>
            <p:ph type="title"/>
          </p:nvPr>
        </p:nvSpPr>
        <p:spPr>
          <a:xfrm>
            <a:off x="557213" y="214935"/>
            <a:ext cx="10904945" cy="571677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0080598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gellanPartners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971280" y="558309"/>
            <a:ext cx="2503937" cy="1502068"/>
          </a:xfrm>
          <a:prstGeom prst="rect">
            <a:avLst/>
          </a:prstGeom>
          <a:noFill/>
        </p:spPr>
        <p:txBody>
          <a:bodyPr anchor="t"/>
          <a:lstStyle>
            <a:lvl1pPr marL="0" indent="0" algn="ctr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715197" y="558309"/>
            <a:ext cx="7584440" cy="519041"/>
          </a:xfrm>
          <a:prstGeom prst="rect">
            <a:avLst/>
          </a:prstGeom>
        </p:spPr>
        <p:txBody>
          <a:bodyPr lIns="0"/>
          <a:lstStyle>
            <a:lvl1pPr>
              <a:defRPr sz="3400">
                <a:solidFill>
                  <a:srgbClr val="003C5A"/>
                </a:solidFill>
                <a:latin typeface="Corbel" panose="020B0503020204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23" hasCustomPrompt="1"/>
          </p:nvPr>
        </p:nvSpPr>
        <p:spPr>
          <a:xfrm>
            <a:off x="715197" y="1243336"/>
            <a:ext cx="5100877" cy="35796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aseline="0">
                <a:solidFill>
                  <a:srgbClr val="B2B4B3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fr-FR" dirty="0"/>
              <a:t>Modifiez le style du sous-titre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24" hasCustomPrompt="1"/>
          </p:nvPr>
        </p:nvSpPr>
        <p:spPr>
          <a:xfrm>
            <a:off x="715962" y="2073275"/>
            <a:ext cx="1194117" cy="20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003C5A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fr-FR" dirty="0"/>
              <a:t>16 juillet 2015</a:t>
            </a:r>
          </a:p>
        </p:txBody>
      </p:sp>
      <p:sp>
        <p:nvSpPr>
          <p:cNvPr id="7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650874" y="63451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3A6F0-4D19-4BDA-8B92-BFFBC0387979}" type="datetime1">
              <a:rPr lang="fr-FR" smtClean="0"/>
              <a:t>26/03/2018</a:t>
            </a:fld>
            <a:endParaRPr lang="fr-FR"/>
          </a:p>
        </p:txBody>
      </p:sp>
      <p:sp>
        <p:nvSpPr>
          <p:cNvPr id="8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4038600" y="6345185"/>
            <a:ext cx="622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424087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-1" y="0"/>
            <a:ext cx="6290235" cy="6858000"/>
          </a:xfrm>
          <a:prstGeom prst="rect">
            <a:avLst/>
          </a:prstGeom>
          <a:solidFill>
            <a:srgbClr val="D9D9D9"/>
          </a:solidFill>
        </p:spPr>
        <p:txBody>
          <a:bodyPr anchor="t"/>
          <a:lstStyle>
            <a:lvl1pPr marL="0" indent="0" algn="ctr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790266" y="528320"/>
            <a:ext cx="4978401" cy="644208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3C5A"/>
                </a:solidFill>
                <a:latin typeface="Corbel" panose="020B0503020204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790266" y="1305559"/>
            <a:ext cx="639758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17243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1_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0581" y="936802"/>
            <a:ext cx="10905239" cy="253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kern="0" spc="200">
                <a:solidFill>
                  <a:schemeClr val="bg2">
                    <a:lumMod val="75000"/>
                  </a:schemeClr>
                </a:solidFill>
                <a:latin typeface="Corbel" panose="020B0503020204020204" pitchFamily="34" charset="0"/>
                <a:ea typeface="Corbel" panose="020B05030202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650581" y="1269998"/>
            <a:ext cx="639758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Corbel" panose="020B0503020204020204" pitchFamily="34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50875" y="1595438"/>
            <a:ext cx="10904538" cy="4611687"/>
          </a:xfrm>
          <a:prstGeom prst="rect">
            <a:avLst/>
          </a:prstGeom>
        </p:spPr>
        <p:txBody>
          <a:bodyPr numCol="1"/>
          <a:lstStyle>
            <a:lvl1pPr marL="228589" indent="-228589">
              <a:buFontTx/>
              <a:buBlip>
                <a:blip r:embed="rId2"/>
              </a:buBlip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1pPr>
            <a:lvl2pPr marL="685766" indent="-228589">
              <a:buFontTx/>
              <a:buBlip>
                <a:blip r:embed="rId3"/>
              </a:buBlip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2pPr>
            <a:lvl3pPr marL="1142942" indent="-228589">
              <a:buFontTx/>
              <a:buBlip>
                <a:blip r:embed="rId4"/>
              </a:buBlip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3pPr>
            <a:lvl4pPr>
              <a:buClr>
                <a:srgbClr val="003C5A"/>
              </a:buClr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4pPr>
            <a:lvl5pPr marL="2057298" indent="-228589">
              <a:buClr>
                <a:srgbClr val="00B9FF"/>
              </a:buClr>
              <a:buFont typeface="Wingdings" panose="05000000000000000000" pitchFamily="2" charset="2"/>
              <a:buChar char="ü"/>
              <a:defRPr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650875" y="365125"/>
            <a:ext cx="10904945" cy="571677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813564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à coins arrondis 7"/>
          <p:cNvSpPr/>
          <p:nvPr userDrawn="1"/>
        </p:nvSpPr>
        <p:spPr>
          <a:xfrm>
            <a:off x="650581" y="1269998"/>
            <a:ext cx="639758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re 9"/>
          <p:cNvSpPr>
            <a:spLocks noGrp="1"/>
          </p:cNvSpPr>
          <p:nvPr>
            <p:ph type="title"/>
          </p:nvPr>
        </p:nvSpPr>
        <p:spPr>
          <a:xfrm>
            <a:off x="650875" y="365125"/>
            <a:ext cx="10904945" cy="571677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0581" y="936802"/>
            <a:ext cx="10905239" cy="253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kern="0" spc="200">
                <a:solidFill>
                  <a:schemeClr val="bg2">
                    <a:lumMod val="75000"/>
                  </a:schemeClr>
                </a:solidFill>
                <a:latin typeface="Corbel" panose="020B0503020204020204" pitchFamily="34" charset="0"/>
                <a:ea typeface="Corbel" panose="020B0503020204020204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7960775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-1" y="0"/>
            <a:ext cx="6290235" cy="6858000"/>
          </a:xfrm>
          <a:prstGeom prst="rect">
            <a:avLst/>
          </a:prstGeom>
          <a:solidFill>
            <a:srgbClr val="D9D9D9"/>
          </a:solidFill>
        </p:spPr>
        <p:txBody>
          <a:bodyPr anchor="t"/>
          <a:lstStyle>
            <a:lvl1pPr marL="0" indent="0" algn="ctr">
              <a:buNone/>
              <a:defRPr>
                <a:latin typeface="Corbel" panose="020B0503020204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790266" y="528320"/>
            <a:ext cx="4978401" cy="644208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3C5A"/>
                </a:solidFill>
                <a:latin typeface="Corbel" panose="020B0503020204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790266" y="1305559"/>
            <a:ext cx="639758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79610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itr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49518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11622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471002" y="2612248"/>
            <a:ext cx="9582620" cy="5086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4000" kern="0" spc="150">
                <a:solidFill>
                  <a:srgbClr val="003C5A"/>
                </a:solidFill>
                <a:latin typeface="Corbel" panose="020B0503020204020204" pitchFamily="34" charset="0"/>
                <a:ea typeface="Corbel" panose="020B05030202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471003" y="3284568"/>
            <a:ext cx="9582620" cy="4796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4400" kern="0" spc="200">
                <a:solidFill>
                  <a:schemeClr val="bg1">
                    <a:lumMod val="65000"/>
                  </a:schemeClr>
                </a:solidFill>
                <a:latin typeface="Corbel" panose="020B0503020204020204" pitchFamily="34" charset="0"/>
                <a:ea typeface="Corbel" panose="020B0503020204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Rectangle à coins arrondis 6"/>
          <p:cNvSpPr/>
          <p:nvPr userDrawn="1"/>
        </p:nvSpPr>
        <p:spPr>
          <a:xfrm rot="5400000">
            <a:off x="589820" y="3170248"/>
            <a:ext cx="1188000" cy="72000"/>
          </a:xfrm>
          <a:prstGeom prst="roundRect">
            <a:avLst>
              <a:gd name="adj" fmla="val 50000"/>
            </a:avLst>
          </a:prstGeom>
          <a:solidFill>
            <a:srgbClr val="00B9F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11547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85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16.png"/><Relationship Id="rId2" Type="http://schemas.openxmlformats.org/officeDocument/2006/relationships/slideLayout" Target="../slideLayouts/slideLayout70.xml"/><Relationship Id="rId16" Type="http://schemas.openxmlformats.org/officeDocument/2006/relationships/theme" Target="../theme/theme3.xml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18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88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image" Target="../media/image1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9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image" Target="../media/image18.png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4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7"/>
            <a:ext cx="11653520" cy="205316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3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78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1" r:id="rId40"/>
    <p:sldLayoutId id="2147483702" r:id="rId41"/>
    <p:sldLayoutId id="2147483703" r:id="rId42"/>
  </p:sldLayoutIdLst>
  <p:txStyles>
    <p:titleStyle>
      <a:lvl1pPr algn="l" defTabSz="913355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33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Tx/>
        <a:buNone/>
        <a:tabLst/>
        <a:defRPr sz="3917" kern="1200" spc="0" baseline="0">
          <a:solidFill>
            <a:srgbClr val="5C2D91"/>
          </a:solidFill>
          <a:latin typeface="+mj-lt"/>
          <a:ea typeface="+mn-ea"/>
          <a:cs typeface="+mn-cs"/>
        </a:defRPr>
      </a:lvl1pPr>
      <a:lvl2pPr marL="572058" marR="0" indent="-236285" algn="l" defTabSz="9133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ymbol" panose="05050102010706020507" pitchFamily="18" charset="2"/>
        <a:buChar char="-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2pPr>
      <a:lvl3pPr marL="783471" marR="0" indent="-223849" algn="l" defTabSz="9133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&gt;"/>
        <a:tabLst/>
        <a:defRPr sz="1961" kern="1200" spc="0" baseline="0">
          <a:solidFill>
            <a:srgbClr val="505050"/>
          </a:solidFill>
          <a:latin typeface="+mn-lt"/>
          <a:ea typeface="+mn-ea"/>
          <a:cs typeface="+mn-cs"/>
        </a:defRPr>
      </a:lvl3pPr>
      <a:lvl4pPr marL="1007319" marR="0" indent="-223849" algn="l" defTabSz="9133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Segoe UI" panose="020B0502040204020203" pitchFamily="34" charset="0"/>
        <a:buChar char="-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4pPr>
      <a:lvl5pPr marL="1231168" marR="0" indent="-223849" algn="l" defTabSz="9133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765" kern="1200" spc="0" baseline="0">
          <a:solidFill>
            <a:srgbClr val="505050"/>
          </a:solidFill>
          <a:latin typeface="+mn-lt"/>
          <a:ea typeface="+mn-ea"/>
          <a:cs typeface="+mn-cs"/>
        </a:defRPr>
      </a:lvl5pPr>
      <a:lvl6pPr marL="2511727" indent="-228339" algn="l" defTabSz="913355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8405" indent="-228339" algn="l" defTabSz="913355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5084" indent="-228339" algn="l" defTabSz="913355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1763" indent="-228339" algn="l" defTabSz="913355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678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355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70034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6712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3390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40066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6745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3423" algn="l" defTabSz="913355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4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30">
          <p15:clr>
            <a:srgbClr val="5ACBF0"/>
          </p15:clr>
        </p15:guide>
        <p15:guide id="11" pos="4204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2">
          <p15:clr>
            <a:srgbClr val="5ACBF0"/>
          </p15:clr>
        </p15:guide>
        <p15:guide id="18" orient="horz" pos="1338">
          <p15:clr>
            <a:srgbClr val="5ACBF0"/>
          </p15:clr>
        </p15:guide>
        <p15:guide id="19" orient="horz" pos="1913">
          <p15:clr>
            <a:srgbClr val="5ACBF0"/>
          </p15:clr>
        </p15:guide>
        <p15:guide id="20" orient="horz" pos="2488">
          <p15:clr>
            <a:srgbClr val="5ACBF0"/>
          </p15:clr>
        </p15:guide>
        <p15:guide id="21" orient="horz" pos="3063">
          <p15:clr>
            <a:srgbClr val="5ACBF0"/>
          </p15:clr>
        </p15:guide>
        <p15:guide id="22" orient="horz" pos="3639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99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0798" y="342355"/>
            <a:ext cx="11079822" cy="95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798" y="1482812"/>
            <a:ext cx="11079822" cy="441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897420" y="62741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289FD7"/>
                </a:solidFill>
                <a:latin typeface="+mj-lt"/>
              </a:defRPr>
            </a:lvl1pPr>
          </a:lstStyle>
          <a:p>
            <a:fld id="{0D099E2A-118A-4377-8F98-2DF40BCBA9FE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5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7" descr="magellanrvb-02.png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5436" y="6243004"/>
            <a:ext cx="494272" cy="54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53621" y="6345186"/>
            <a:ext cx="431079" cy="3890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200000"/>
              </a:lnSpc>
              <a:defRPr sz="1100">
                <a:solidFill>
                  <a:srgbClr val="003C5A"/>
                </a:solidFill>
                <a:latin typeface="Corbel" panose="020B0503020204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650875" y="365125"/>
            <a:ext cx="10833825" cy="78295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23" name="Espace réservé du texte 22"/>
          <p:cNvSpPr>
            <a:spLocks noGrp="1"/>
          </p:cNvSpPr>
          <p:nvPr>
            <p:ph type="body" idx="1"/>
          </p:nvPr>
        </p:nvSpPr>
        <p:spPr>
          <a:xfrm>
            <a:off x="650874" y="1652905"/>
            <a:ext cx="10833826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378039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lang="en-US" sz="3200" kern="1200">
          <a:solidFill>
            <a:srgbClr val="003C5A"/>
          </a:solidFill>
          <a:latin typeface="Corbel" panose="020B0503020204020204" pitchFamily="34" charset="0"/>
          <a:ea typeface="Roboto Medium" panose="02000000000000000000" pitchFamily="2" charset="0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Tx/>
        <a:buBlip>
          <a:blip r:embed="rId18"/>
        </a:buBlip>
        <a:defRPr lang="en-US" sz="2400" kern="1200" dirty="0" smtClean="0">
          <a:solidFill>
            <a:schemeClr val="bg1">
              <a:lumMod val="50000"/>
            </a:schemeClr>
          </a:solidFill>
          <a:effectLst/>
          <a:latin typeface="Corbel" panose="020B0503020204020204" pitchFamily="34" charset="0"/>
          <a:ea typeface="Roboto Light" panose="02000000000000000000" pitchFamily="2" charset="0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Tx/>
        <a:buBlip>
          <a:blip r:embed="rId19"/>
        </a:buBlip>
        <a:defRPr lang="en-US" sz="2000" kern="1200" dirty="0" smtClean="0">
          <a:solidFill>
            <a:schemeClr val="bg1">
              <a:lumMod val="50000"/>
            </a:schemeClr>
          </a:solidFill>
          <a:effectLst/>
          <a:latin typeface="Corbel" panose="020B0503020204020204" pitchFamily="34" charset="0"/>
          <a:ea typeface="Roboto Light" panose="02000000000000000000" pitchFamily="2" charset="0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Tx/>
        <a:buBlip>
          <a:blip r:embed="rId20"/>
        </a:buBlip>
        <a:defRPr lang="en-US" sz="1800" kern="1200" dirty="0" smtClean="0">
          <a:solidFill>
            <a:schemeClr val="bg1">
              <a:lumMod val="50000"/>
            </a:schemeClr>
          </a:solidFill>
          <a:effectLst/>
          <a:latin typeface="Corbel" panose="020B0503020204020204" pitchFamily="34" charset="0"/>
          <a:ea typeface="Roboto Light" panose="02000000000000000000" pitchFamily="2" charset="0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Clr>
          <a:srgbClr val="003C5A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bg1">
              <a:lumMod val="50000"/>
            </a:schemeClr>
          </a:solidFill>
          <a:effectLst/>
          <a:latin typeface="Corbel" panose="020B0503020204020204" pitchFamily="34" charset="0"/>
          <a:ea typeface="Roboto Light" panose="02000000000000000000" pitchFamily="2" charset="0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Clr>
          <a:srgbClr val="00B9FF"/>
        </a:buClr>
        <a:buFont typeface="Wingdings" panose="05000000000000000000" pitchFamily="2" charset="2"/>
        <a:buChar char="ü"/>
        <a:defRPr lang="en-US" sz="1600" kern="1200" dirty="0">
          <a:solidFill>
            <a:schemeClr val="bg1">
              <a:lumMod val="50000"/>
            </a:schemeClr>
          </a:solidFill>
          <a:effectLst/>
          <a:latin typeface="Corbel" panose="020B0503020204020204" pitchFamily="34" charset="0"/>
          <a:ea typeface="Roboto Light" panose="02000000000000000000" pitchFamily="2" charset="0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7" descr="magellanrvb-02.png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05436" y="6243004"/>
            <a:ext cx="494272" cy="54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53621" y="6345186"/>
            <a:ext cx="431079" cy="3890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200000"/>
              </a:lnSpc>
              <a:defRPr sz="1100">
                <a:solidFill>
                  <a:srgbClr val="003C5A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650875" y="365125"/>
            <a:ext cx="10833825" cy="78295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23" name="Espace réservé du texte 22"/>
          <p:cNvSpPr>
            <a:spLocks noGrp="1"/>
          </p:cNvSpPr>
          <p:nvPr>
            <p:ph type="body" idx="1"/>
          </p:nvPr>
        </p:nvSpPr>
        <p:spPr>
          <a:xfrm>
            <a:off x="650874" y="1652905"/>
            <a:ext cx="10833826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650874" y="63451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6743C-FC94-4A79-BFA3-EE6E53DCAEF6}" type="datetime1">
              <a:rPr lang="fr-FR" smtClean="0"/>
              <a:t>26/03/2018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4038600" y="6345185"/>
            <a:ext cx="622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4405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lang="en-US" sz="3200" kern="1200">
          <a:solidFill>
            <a:srgbClr val="003C5A"/>
          </a:solidFill>
          <a:latin typeface="Corbel" panose="020B0503020204020204" pitchFamily="34" charset="0"/>
          <a:ea typeface="Corbel" panose="020B0503020204020204" pitchFamily="34" charset="0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Tx/>
        <a:buBlip>
          <a:blip r:embed="rId12"/>
        </a:buBlip>
        <a:defRPr lang="en-US" sz="2400" kern="1200" dirty="0" smtClean="0">
          <a:solidFill>
            <a:schemeClr val="bg1">
              <a:lumMod val="50000"/>
            </a:schemeClr>
          </a:solidFill>
          <a:effectLst/>
          <a:latin typeface="Corbel" panose="020B0503020204020204" pitchFamily="34" charset="0"/>
          <a:ea typeface="Corbel" panose="020B0503020204020204" pitchFamily="34" charset="0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lang="en-US" sz="2000" kern="1200" dirty="0" smtClean="0">
          <a:solidFill>
            <a:schemeClr val="bg1">
              <a:lumMod val="50000"/>
            </a:schemeClr>
          </a:solidFill>
          <a:effectLst/>
          <a:latin typeface="Corbel" panose="020B0503020204020204" pitchFamily="34" charset="0"/>
          <a:ea typeface="Corbel" panose="020B0503020204020204" pitchFamily="34" charset="0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lang="en-US" sz="1800" kern="1200" dirty="0" smtClean="0">
          <a:solidFill>
            <a:schemeClr val="bg1">
              <a:lumMod val="50000"/>
            </a:schemeClr>
          </a:solidFill>
          <a:effectLst/>
          <a:latin typeface="Corbel" panose="020B0503020204020204" pitchFamily="34" charset="0"/>
          <a:ea typeface="Corbel" panose="020B0503020204020204" pitchFamily="34" charset="0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Clr>
          <a:srgbClr val="003C5A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bg1">
              <a:lumMod val="50000"/>
            </a:schemeClr>
          </a:solidFill>
          <a:effectLst/>
          <a:latin typeface="Corbel" panose="020B0503020204020204" pitchFamily="34" charset="0"/>
          <a:ea typeface="Corbel" panose="020B0503020204020204" pitchFamily="34" charset="0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Clr>
          <a:srgbClr val="00B9FF"/>
        </a:buClr>
        <a:buFont typeface="Wingdings" panose="05000000000000000000" pitchFamily="2" charset="2"/>
        <a:buChar char="ü"/>
        <a:defRPr lang="en-US" sz="1600" kern="1200" dirty="0">
          <a:solidFill>
            <a:schemeClr val="bg1">
              <a:lumMod val="50000"/>
            </a:schemeClr>
          </a:solidFill>
          <a:effectLst/>
          <a:latin typeface="Corbel" panose="020B0503020204020204" pitchFamily="34" charset="0"/>
          <a:ea typeface="Corbel" panose="020B0503020204020204" pitchFamily="34" charset="0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7" descr="magellanrvb-02.png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05436" y="6243004"/>
            <a:ext cx="494272" cy="54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650875" y="365125"/>
            <a:ext cx="10833825" cy="78295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23" name="Espace réservé du texte 22"/>
          <p:cNvSpPr>
            <a:spLocks noGrp="1"/>
          </p:cNvSpPr>
          <p:nvPr>
            <p:ph type="body" idx="1"/>
          </p:nvPr>
        </p:nvSpPr>
        <p:spPr>
          <a:xfrm>
            <a:off x="650874" y="1652905"/>
            <a:ext cx="10833826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23718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 ft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lang="en-US" sz="3200" kern="1200">
          <a:solidFill>
            <a:srgbClr val="003C5A"/>
          </a:solidFill>
          <a:latin typeface="Corbel" panose="020B0503020204020204" pitchFamily="34" charset="0"/>
          <a:ea typeface="Corbel" panose="020B0503020204020204" pitchFamily="34" charset="0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Tx/>
        <a:buBlip>
          <a:blip r:embed="rId14"/>
        </a:buBlip>
        <a:defRPr lang="en-US" sz="2400" kern="1200" dirty="0" smtClean="0">
          <a:solidFill>
            <a:schemeClr val="bg1">
              <a:lumMod val="50000"/>
            </a:schemeClr>
          </a:solidFill>
          <a:effectLst/>
          <a:latin typeface="Corbel" panose="020B0503020204020204" pitchFamily="34" charset="0"/>
          <a:ea typeface="Corbel" panose="020B0503020204020204" pitchFamily="34" charset="0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Tx/>
        <a:buBlip>
          <a:blip r:embed="rId15"/>
        </a:buBlip>
        <a:defRPr lang="en-US" sz="2000" kern="1200" dirty="0" smtClean="0">
          <a:solidFill>
            <a:schemeClr val="bg1">
              <a:lumMod val="50000"/>
            </a:schemeClr>
          </a:solidFill>
          <a:effectLst/>
          <a:latin typeface="Corbel" panose="020B0503020204020204" pitchFamily="34" charset="0"/>
          <a:ea typeface="Corbel" panose="020B0503020204020204" pitchFamily="34" charset="0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lang="en-US" sz="1800" kern="1200" dirty="0" smtClean="0">
          <a:solidFill>
            <a:schemeClr val="bg1">
              <a:lumMod val="50000"/>
            </a:schemeClr>
          </a:solidFill>
          <a:effectLst/>
          <a:latin typeface="Corbel" panose="020B0503020204020204" pitchFamily="34" charset="0"/>
          <a:ea typeface="Corbel" panose="020B0503020204020204" pitchFamily="34" charset="0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Clr>
          <a:srgbClr val="003C5A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bg1">
              <a:lumMod val="50000"/>
            </a:schemeClr>
          </a:solidFill>
          <a:effectLst/>
          <a:latin typeface="Corbel" panose="020B0503020204020204" pitchFamily="34" charset="0"/>
          <a:ea typeface="Corbel" panose="020B0503020204020204" pitchFamily="34" charset="0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Clr>
          <a:srgbClr val="00B9FF"/>
        </a:buClr>
        <a:buFont typeface="Wingdings" panose="05000000000000000000" pitchFamily="2" charset="2"/>
        <a:buChar char="ü"/>
        <a:defRPr lang="en-US" sz="1600" kern="1200" dirty="0">
          <a:solidFill>
            <a:schemeClr val="bg1">
              <a:lumMod val="50000"/>
            </a:schemeClr>
          </a:solidFill>
          <a:effectLst/>
          <a:latin typeface="Corbel" panose="020B0503020204020204" pitchFamily="34" charset="0"/>
          <a:ea typeface="Corbel" panose="020B0503020204020204" pitchFamily="34" charset="0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microsoft.com/office/2007/relationships/hdphoto" Target="../media/hdphoto3.wdp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6.png"/><Relationship Id="rId21" Type="http://schemas.openxmlformats.org/officeDocument/2006/relationships/image" Target="../media/image104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24" Type="http://schemas.openxmlformats.org/officeDocument/2006/relationships/image" Target="../media/image107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8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eg"/><Relationship Id="rId13" Type="http://schemas.openxmlformats.org/officeDocument/2006/relationships/image" Target="../media/image141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44.jpe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134.png"/><Relationship Id="rId11" Type="http://schemas.openxmlformats.org/officeDocument/2006/relationships/image" Target="../media/image139.jpe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5.xml"/><Relationship Id="rId5" Type="http://schemas.openxmlformats.org/officeDocument/2006/relationships/image" Target="../media/image147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256338"/>
            <a:ext cx="2743200" cy="36512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64282-434E-41D4-9582-783D542A7B6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477" y="5580994"/>
            <a:ext cx="2145845" cy="11299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916" y="4714717"/>
            <a:ext cx="184731" cy="40011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>
              <a:defRPr/>
            </a:pPr>
            <a:endParaRPr lang="fr-FR" sz="2000" b="1" u="sng" kern="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57" y="2114230"/>
            <a:ext cx="6132049" cy="249560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14375" y="4876800"/>
            <a:ext cx="8830442" cy="9540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fr-FR" sz="2800" b="1" dirty="0">
                <a:solidFill>
                  <a:srgbClr val="FFFFFF"/>
                </a:solidFill>
                <a:latin typeface="Segoe UI Light"/>
              </a:rPr>
              <a:t>DÉVELOPPER DES APPLICATIONS MOBILES MODERNES AVEC AZURE &amp; XAMARIN </a:t>
            </a:r>
          </a:p>
        </p:txBody>
      </p:sp>
    </p:spTree>
    <p:extLst>
      <p:ext uri="{BB962C8B-B14F-4D97-AF65-F5344CB8AC3E}">
        <p14:creationId xmlns:p14="http://schemas.microsoft.com/office/powerpoint/2010/main" val="3711618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AZURE COMME ACCÉLÉRATEUR </a:t>
            </a:r>
          </a:p>
        </p:txBody>
      </p:sp>
      <p:sp>
        <p:nvSpPr>
          <p:cNvPr id="179" name="Espace réservé du texte 17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52" name="Rounded Rectangle 96"/>
          <p:cNvSpPr/>
          <p:nvPr/>
        </p:nvSpPr>
        <p:spPr bwMode="auto">
          <a:xfrm>
            <a:off x="648491" y="3172688"/>
            <a:ext cx="2907829" cy="2385160"/>
          </a:xfrm>
          <a:prstGeom prst="roundRect">
            <a:avLst>
              <a:gd name="adj" fmla="val 0"/>
            </a:avLst>
          </a:prstGeom>
          <a:solidFill>
            <a:srgbClr val="5C7F9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43407" tIns="114726" rIns="143407" bIns="3585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31105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Develop</a:t>
            </a:r>
          </a:p>
        </p:txBody>
      </p:sp>
      <p:sp>
        <p:nvSpPr>
          <p:cNvPr id="353" name="Rounded Rectangle 102"/>
          <p:cNvSpPr/>
          <p:nvPr/>
        </p:nvSpPr>
        <p:spPr bwMode="auto">
          <a:xfrm>
            <a:off x="3626034" y="3329803"/>
            <a:ext cx="1927222" cy="2201273"/>
          </a:xfrm>
          <a:prstGeom prst="roundRect">
            <a:avLst>
              <a:gd name="adj" fmla="val 0"/>
            </a:avLst>
          </a:prstGeom>
          <a:solidFill>
            <a:srgbClr val="5C7F9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43407" tIns="114726" rIns="143407" bIns="3585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31105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Build</a:t>
            </a:r>
          </a:p>
        </p:txBody>
      </p:sp>
      <p:sp>
        <p:nvSpPr>
          <p:cNvPr id="354" name="Rounded Rectangle 103"/>
          <p:cNvSpPr/>
          <p:nvPr/>
        </p:nvSpPr>
        <p:spPr bwMode="auto">
          <a:xfrm>
            <a:off x="3632765" y="1522319"/>
            <a:ext cx="1924772" cy="1745167"/>
          </a:xfrm>
          <a:prstGeom prst="roundRect">
            <a:avLst>
              <a:gd name="adj" fmla="val 0"/>
            </a:avLst>
          </a:prstGeom>
          <a:solidFill>
            <a:srgbClr val="5C7F9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43407" tIns="114726" rIns="143407" bIns="3585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31105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Test</a:t>
            </a:r>
          </a:p>
        </p:txBody>
      </p:sp>
      <p:sp>
        <p:nvSpPr>
          <p:cNvPr id="355" name="Rounded Rectangle 104"/>
          <p:cNvSpPr/>
          <p:nvPr/>
        </p:nvSpPr>
        <p:spPr bwMode="auto">
          <a:xfrm>
            <a:off x="5631416" y="1522322"/>
            <a:ext cx="1927222" cy="4006750"/>
          </a:xfrm>
          <a:prstGeom prst="roundRect">
            <a:avLst>
              <a:gd name="adj" fmla="val 0"/>
            </a:avLst>
          </a:prstGeom>
          <a:solidFill>
            <a:srgbClr val="5C7F9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43407" tIns="114726" rIns="143407" bIns="3585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31105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sp>
        <p:nvSpPr>
          <p:cNvPr id="356" name="Rounded Rectangle 105"/>
          <p:cNvSpPr/>
          <p:nvPr/>
        </p:nvSpPr>
        <p:spPr bwMode="auto">
          <a:xfrm>
            <a:off x="7629331" y="1522319"/>
            <a:ext cx="1927222" cy="4006750"/>
          </a:xfrm>
          <a:prstGeom prst="roundRect">
            <a:avLst>
              <a:gd name="adj" fmla="val 0"/>
            </a:avLst>
          </a:prstGeom>
          <a:solidFill>
            <a:srgbClr val="5C7F9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43407" tIns="114726" rIns="143407" bIns="3585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31105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Environments</a:t>
            </a:r>
          </a:p>
        </p:txBody>
      </p:sp>
      <p:sp>
        <p:nvSpPr>
          <p:cNvPr id="357" name="Rounded Rectangle 106"/>
          <p:cNvSpPr/>
          <p:nvPr/>
        </p:nvSpPr>
        <p:spPr bwMode="auto">
          <a:xfrm>
            <a:off x="9628595" y="1522319"/>
            <a:ext cx="1927222" cy="4006749"/>
          </a:xfrm>
          <a:prstGeom prst="roundRect">
            <a:avLst>
              <a:gd name="adj" fmla="val 0"/>
            </a:avLst>
          </a:prstGeom>
          <a:solidFill>
            <a:srgbClr val="5C7F9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43407" tIns="114726" rIns="143407" bIns="3585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31105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Monitor and Learn</a:t>
            </a:r>
          </a:p>
        </p:txBody>
      </p:sp>
      <p:sp>
        <p:nvSpPr>
          <p:cNvPr id="358" name="Rounded Rectangle 107"/>
          <p:cNvSpPr/>
          <p:nvPr/>
        </p:nvSpPr>
        <p:spPr bwMode="auto">
          <a:xfrm>
            <a:off x="650584" y="5593394"/>
            <a:ext cx="10905235" cy="711871"/>
          </a:xfrm>
          <a:prstGeom prst="roundRect">
            <a:avLst>
              <a:gd name="adj" fmla="val 0"/>
            </a:avLst>
          </a:prstGeom>
          <a:solidFill>
            <a:srgbClr val="5C7F9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43407" tIns="114726" rIns="143407" bIns="3585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31105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Processes</a:t>
            </a:r>
          </a:p>
        </p:txBody>
      </p:sp>
      <p:sp>
        <p:nvSpPr>
          <p:cNvPr id="359" name="TextBox 267"/>
          <p:cNvSpPr txBox="1"/>
          <p:nvPr/>
        </p:nvSpPr>
        <p:spPr>
          <a:xfrm>
            <a:off x="975105" y="4169909"/>
            <a:ext cx="234576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745897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Visual Studio Team Services</a:t>
            </a:r>
          </a:p>
        </p:txBody>
      </p:sp>
      <p:sp>
        <p:nvSpPr>
          <p:cNvPr id="361" name="TextBox 271"/>
          <p:cNvSpPr txBox="1"/>
          <p:nvPr/>
        </p:nvSpPr>
        <p:spPr>
          <a:xfrm>
            <a:off x="3691776" y="2534356"/>
            <a:ext cx="875657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745897" fontAlgn="base">
              <a:lnSpc>
                <a:spcPct val="90000"/>
              </a:lnSpc>
              <a:spcBef>
                <a:spcPct val="0"/>
              </a:spcBef>
              <a:spcAft>
                <a:spcPts val="64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 Manager</a:t>
            </a:r>
          </a:p>
        </p:txBody>
      </p:sp>
      <p:sp>
        <p:nvSpPr>
          <p:cNvPr id="365" name="TextBox 296"/>
          <p:cNvSpPr txBox="1"/>
          <p:nvPr/>
        </p:nvSpPr>
        <p:spPr>
          <a:xfrm>
            <a:off x="4912894" y="5670218"/>
            <a:ext cx="2380609" cy="430237"/>
          </a:xfrm>
          <a:prstGeom prst="rect">
            <a:avLst/>
          </a:prstGeom>
          <a:noFill/>
        </p:spPr>
        <p:txBody>
          <a:bodyPr wrap="none" lIns="146283" tIns="117026" rIns="146283" bIns="117026" rtlCol="0">
            <a:spAutoFit/>
          </a:bodyPr>
          <a:lstStyle/>
          <a:p>
            <a:pPr defTabSz="7458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Visual Studio Team Services </a:t>
            </a:r>
          </a:p>
        </p:txBody>
      </p:sp>
      <p:sp>
        <p:nvSpPr>
          <p:cNvPr id="366" name="TextBox 249"/>
          <p:cNvSpPr txBox="1"/>
          <p:nvPr/>
        </p:nvSpPr>
        <p:spPr>
          <a:xfrm>
            <a:off x="1822097" y="5796051"/>
            <a:ext cx="248272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5897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Team Foundation Server</a:t>
            </a:r>
          </a:p>
        </p:txBody>
      </p:sp>
      <p:grpSp>
        <p:nvGrpSpPr>
          <p:cNvPr id="367" name="Group 15"/>
          <p:cNvGrpSpPr/>
          <p:nvPr/>
        </p:nvGrpSpPr>
        <p:grpSpPr>
          <a:xfrm>
            <a:off x="970255" y="3427172"/>
            <a:ext cx="2225101" cy="394659"/>
            <a:chOff x="782344" y="3392752"/>
            <a:chExt cx="2322746" cy="456741"/>
          </a:xfrm>
        </p:grpSpPr>
        <p:grpSp>
          <p:nvGrpSpPr>
            <p:cNvPr id="368" name="Group 18"/>
            <p:cNvGrpSpPr/>
            <p:nvPr/>
          </p:nvGrpSpPr>
          <p:grpSpPr>
            <a:xfrm>
              <a:off x="782344" y="3393987"/>
              <a:ext cx="589953" cy="454188"/>
              <a:chOff x="688638" y="3388251"/>
              <a:chExt cx="453196" cy="372941"/>
            </a:xfrm>
          </p:grpSpPr>
          <p:sp>
            <p:nvSpPr>
              <p:cNvPr id="385" name="Rectangle 384"/>
              <p:cNvSpPr/>
              <p:nvPr/>
            </p:nvSpPr>
            <p:spPr bwMode="auto">
              <a:xfrm>
                <a:off x="688638" y="3388251"/>
                <a:ext cx="453196" cy="274517"/>
              </a:xfrm>
              <a:prstGeom prst="rect">
                <a:avLst/>
              </a:prstGeom>
              <a:noFill/>
              <a:ln w="25400" cap="flat" cmpd="sng" algn="ctr">
                <a:solidFill>
                  <a:srgbClr val="595959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304" tIns="117043" rIns="146304" bIns="11704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4594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86" name="Straight Connector 9"/>
              <p:cNvCxnSpPr/>
              <p:nvPr/>
            </p:nvCxnSpPr>
            <p:spPr>
              <a:xfrm>
                <a:off x="754507" y="3755068"/>
                <a:ext cx="328241" cy="0"/>
              </a:xfrm>
              <a:prstGeom prst="line">
                <a:avLst/>
              </a:prstGeom>
              <a:noFill/>
              <a:ln w="31750" cap="flat" cmpd="sng" algn="ctr">
                <a:solidFill>
                  <a:srgbClr val="595959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387" name="Arc 386"/>
              <p:cNvSpPr/>
              <p:nvPr/>
            </p:nvSpPr>
            <p:spPr>
              <a:xfrm rot="5400000">
                <a:off x="722648" y="3601268"/>
                <a:ext cx="177012" cy="141648"/>
              </a:xfrm>
              <a:prstGeom prst="arc">
                <a:avLst>
                  <a:gd name="adj1" fmla="val 16177955"/>
                  <a:gd name="adj2" fmla="val 21599874"/>
                </a:avLst>
              </a:prstGeom>
              <a:noFill/>
              <a:ln w="9525" cap="flat" cmpd="sng" algn="ctr">
                <a:solidFill>
                  <a:srgbClr val="595959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88" name="Arc 387"/>
              <p:cNvSpPr/>
              <p:nvPr/>
            </p:nvSpPr>
            <p:spPr>
              <a:xfrm rot="5400000" flipV="1">
                <a:off x="938694" y="3602133"/>
                <a:ext cx="177012" cy="141105"/>
              </a:xfrm>
              <a:prstGeom prst="arc">
                <a:avLst>
                  <a:gd name="adj1" fmla="val 16177955"/>
                  <a:gd name="adj2" fmla="val 21599874"/>
                </a:avLst>
              </a:prstGeom>
              <a:noFill/>
              <a:ln w="9525" cap="flat" cmpd="sng" algn="ctr">
                <a:solidFill>
                  <a:srgbClr val="595959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 bwMode="auto">
              <a:xfrm>
                <a:off x="881979" y="3671499"/>
                <a:ext cx="74669" cy="83569"/>
              </a:xfrm>
              <a:prstGeom prst="rect">
                <a:avLst/>
              </a:prstGeom>
              <a:solidFill>
                <a:srgbClr val="59595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304" tIns="117043" rIns="146304" bIns="11704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4594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0" name="Isosceles Triangle 12"/>
              <p:cNvSpPr/>
              <p:nvPr/>
            </p:nvSpPr>
            <p:spPr bwMode="auto">
              <a:xfrm>
                <a:off x="850876" y="3697428"/>
                <a:ext cx="65293" cy="46520"/>
              </a:xfrm>
              <a:prstGeom prst="triangle">
                <a:avLst/>
              </a:prstGeom>
              <a:solidFill>
                <a:srgbClr val="59595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304" tIns="117043" rIns="146304" bIns="11704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4594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1" name="Isosceles Triangle 13"/>
              <p:cNvSpPr/>
              <p:nvPr/>
            </p:nvSpPr>
            <p:spPr bwMode="auto">
              <a:xfrm>
                <a:off x="904999" y="3685595"/>
                <a:ext cx="85838" cy="62097"/>
              </a:xfrm>
              <a:prstGeom prst="triangle">
                <a:avLst/>
              </a:prstGeom>
              <a:solidFill>
                <a:srgbClr val="59595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304" tIns="117043" rIns="146304" bIns="11704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4594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69" name="Group 313"/>
            <p:cNvGrpSpPr/>
            <p:nvPr/>
          </p:nvGrpSpPr>
          <p:grpSpPr>
            <a:xfrm>
              <a:off x="1652094" y="3392752"/>
              <a:ext cx="589953" cy="454188"/>
              <a:chOff x="688638" y="3388251"/>
              <a:chExt cx="453196" cy="372941"/>
            </a:xfrm>
          </p:grpSpPr>
          <p:sp>
            <p:nvSpPr>
              <p:cNvPr id="378" name="Rectangle 377"/>
              <p:cNvSpPr/>
              <p:nvPr/>
            </p:nvSpPr>
            <p:spPr bwMode="auto">
              <a:xfrm>
                <a:off x="688638" y="3388251"/>
                <a:ext cx="453196" cy="274517"/>
              </a:xfrm>
              <a:prstGeom prst="rect">
                <a:avLst/>
              </a:prstGeom>
              <a:noFill/>
              <a:ln w="25400" cap="flat" cmpd="sng" algn="ctr">
                <a:solidFill>
                  <a:srgbClr val="595959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304" tIns="117043" rIns="146304" bIns="11704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4594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79" name="Straight Connector 315"/>
              <p:cNvCxnSpPr/>
              <p:nvPr/>
            </p:nvCxnSpPr>
            <p:spPr>
              <a:xfrm>
                <a:off x="754507" y="3755068"/>
                <a:ext cx="328241" cy="0"/>
              </a:xfrm>
              <a:prstGeom prst="line">
                <a:avLst/>
              </a:prstGeom>
              <a:noFill/>
              <a:ln w="31750" cap="flat" cmpd="sng" algn="ctr">
                <a:solidFill>
                  <a:srgbClr val="595959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380" name="Arc 379"/>
              <p:cNvSpPr/>
              <p:nvPr/>
            </p:nvSpPr>
            <p:spPr>
              <a:xfrm rot="5400000">
                <a:off x="722648" y="3601268"/>
                <a:ext cx="177012" cy="141648"/>
              </a:xfrm>
              <a:prstGeom prst="arc">
                <a:avLst>
                  <a:gd name="adj1" fmla="val 16177955"/>
                  <a:gd name="adj2" fmla="val 21599874"/>
                </a:avLst>
              </a:prstGeom>
              <a:noFill/>
              <a:ln w="9525" cap="flat" cmpd="sng" algn="ctr">
                <a:solidFill>
                  <a:srgbClr val="595959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81" name="Arc 380"/>
              <p:cNvSpPr/>
              <p:nvPr/>
            </p:nvSpPr>
            <p:spPr>
              <a:xfrm rot="5400000" flipV="1">
                <a:off x="938694" y="3602133"/>
                <a:ext cx="177012" cy="141105"/>
              </a:xfrm>
              <a:prstGeom prst="arc">
                <a:avLst>
                  <a:gd name="adj1" fmla="val 16177955"/>
                  <a:gd name="adj2" fmla="val 21599874"/>
                </a:avLst>
              </a:prstGeom>
              <a:noFill/>
              <a:ln w="9525" cap="flat" cmpd="sng" algn="ctr">
                <a:solidFill>
                  <a:srgbClr val="595959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 bwMode="auto">
              <a:xfrm>
                <a:off x="881979" y="3671499"/>
                <a:ext cx="74669" cy="83569"/>
              </a:xfrm>
              <a:prstGeom prst="rect">
                <a:avLst/>
              </a:prstGeom>
              <a:solidFill>
                <a:srgbClr val="59595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304" tIns="117043" rIns="146304" bIns="11704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4594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3" name="Isosceles Triangle 319"/>
              <p:cNvSpPr/>
              <p:nvPr/>
            </p:nvSpPr>
            <p:spPr bwMode="auto">
              <a:xfrm>
                <a:off x="850876" y="3697428"/>
                <a:ext cx="65293" cy="46520"/>
              </a:xfrm>
              <a:prstGeom prst="triangle">
                <a:avLst/>
              </a:prstGeom>
              <a:solidFill>
                <a:srgbClr val="59595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304" tIns="117043" rIns="146304" bIns="11704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4594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4" name="Isosceles Triangle 320"/>
              <p:cNvSpPr/>
              <p:nvPr/>
            </p:nvSpPr>
            <p:spPr bwMode="auto">
              <a:xfrm>
                <a:off x="904999" y="3685595"/>
                <a:ext cx="85838" cy="62097"/>
              </a:xfrm>
              <a:prstGeom prst="triangle">
                <a:avLst/>
              </a:prstGeom>
              <a:solidFill>
                <a:srgbClr val="59595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304" tIns="117043" rIns="146304" bIns="11704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4594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70" name="Group 322"/>
            <p:cNvGrpSpPr/>
            <p:nvPr/>
          </p:nvGrpSpPr>
          <p:grpSpPr>
            <a:xfrm>
              <a:off x="2515137" y="3395305"/>
              <a:ext cx="589953" cy="454188"/>
              <a:chOff x="688638" y="3388251"/>
              <a:chExt cx="453196" cy="372941"/>
            </a:xfrm>
          </p:grpSpPr>
          <p:sp>
            <p:nvSpPr>
              <p:cNvPr id="371" name="Rectangle 370"/>
              <p:cNvSpPr/>
              <p:nvPr/>
            </p:nvSpPr>
            <p:spPr bwMode="auto">
              <a:xfrm>
                <a:off x="688638" y="3388251"/>
                <a:ext cx="453196" cy="274517"/>
              </a:xfrm>
              <a:prstGeom prst="rect">
                <a:avLst/>
              </a:prstGeom>
              <a:noFill/>
              <a:ln w="25400" cap="flat" cmpd="sng" algn="ctr">
                <a:solidFill>
                  <a:srgbClr val="595959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304" tIns="117043" rIns="146304" bIns="11704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4594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72" name="Straight Connector 324"/>
              <p:cNvCxnSpPr/>
              <p:nvPr/>
            </p:nvCxnSpPr>
            <p:spPr>
              <a:xfrm>
                <a:off x="754507" y="3755068"/>
                <a:ext cx="328241" cy="0"/>
              </a:xfrm>
              <a:prstGeom prst="line">
                <a:avLst/>
              </a:prstGeom>
              <a:noFill/>
              <a:ln w="31750" cap="flat" cmpd="sng" algn="ctr">
                <a:solidFill>
                  <a:srgbClr val="595959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373" name="Arc 372"/>
              <p:cNvSpPr/>
              <p:nvPr/>
            </p:nvSpPr>
            <p:spPr>
              <a:xfrm rot="5400000">
                <a:off x="722648" y="3601268"/>
                <a:ext cx="177012" cy="141648"/>
              </a:xfrm>
              <a:prstGeom prst="arc">
                <a:avLst>
                  <a:gd name="adj1" fmla="val 16177955"/>
                  <a:gd name="adj2" fmla="val 21599874"/>
                </a:avLst>
              </a:prstGeom>
              <a:noFill/>
              <a:ln w="9525" cap="flat" cmpd="sng" algn="ctr">
                <a:solidFill>
                  <a:srgbClr val="595959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74" name="Arc 373"/>
              <p:cNvSpPr/>
              <p:nvPr/>
            </p:nvSpPr>
            <p:spPr>
              <a:xfrm rot="5400000" flipV="1">
                <a:off x="938694" y="3602133"/>
                <a:ext cx="177012" cy="141105"/>
              </a:xfrm>
              <a:prstGeom prst="arc">
                <a:avLst>
                  <a:gd name="adj1" fmla="val 16177955"/>
                  <a:gd name="adj2" fmla="val 21599874"/>
                </a:avLst>
              </a:prstGeom>
              <a:noFill/>
              <a:ln w="9525" cap="flat" cmpd="sng" algn="ctr">
                <a:solidFill>
                  <a:srgbClr val="595959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 bwMode="auto">
              <a:xfrm>
                <a:off x="881979" y="3671499"/>
                <a:ext cx="74669" cy="83569"/>
              </a:xfrm>
              <a:prstGeom prst="rect">
                <a:avLst/>
              </a:prstGeom>
              <a:solidFill>
                <a:srgbClr val="59595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304" tIns="117043" rIns="146304" bIns="11704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4594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6" name="Isosceles Triangle 328"/>
              <p:cNvSpPr/>
              <p:nvPr/>
            </p:nvSpPr>
            <p:spPr bwMode="auto">
              <a:xfrm>
                <a:off x="850876" y="3697428"/>
                <a:ext cx="65293" cy="46520"/>
              </a:xfrm>
              <a:prstGeom prst="triangle">
                <a:avLst/>
              </a:prstGeom>
              <a:solidFill>
                <a:srgbClr val="59595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304" tIns="117043" rIns="146304" bIns="11704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4594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7" name="Isosceles Triangle 329"/>
              <p:cNvSpPr/>
              <p:nvPr/>
            </p:nvSpPr>
            <p:spPr bwMode="auto">
              <a:xfrm>
                <a:off x="904999" y="3685595"/>
                <a:ext cx="85838" cy="62097"/>
              </a:xfrm>
              <a:prstGeom prst="triangle">
                <a:avLst/>
              </a:prstGeom>
              <a:solidFill>
                <a:srgbClr val="59595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304" tIns="117043" rIns="146304" bIns="11704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4594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cxnSp>
        <p:nvCxnSpPr>
          <p:cNvPr id="392" name="Straight Connector 14"/>
          <p:cNvCxnSpPr/>
          <p:nvPr/>
        </p:nvCxnSpPr>
        <p:spPr>
          <a:xfrm>
            <a:off x="824323" y="6078028"/>
            <a:ext cx="10557753" cy="0"/>
          </a:xfrm>
          <a:prstGeom prst="line">
            <a:avLst/>
          </a:prstGeom>
          <a:noFill/>
          <a:ln w="9525" cap="flat" cmpd="sng" algn="ctr">
            <a:solidFill>
              <a:srgbClr val="595959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393" name="Straight Connector 244"/>
          <p:cNvCxnSpPr/>
          <p:nvPr/>
        </p:nvCxnSpPr>
        <p:spPr>
          <a:xfrm>
            <a:off x="824324" y="5282638"/>
            <a:ext cx="2597278" cy="0"/>
          </a:xfrm>
          <a:prstGeom prst="line">
            <a:avLst/>
          </a:prstGeom>
          <a:noFill/>
          <a:ln w="9525" cap="flat" cmpd="sng" algn="ctr">
            <a:solidFill>
              <a:srgbClr val="595959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394" name="Straight Connector 253"/>
          <p:cNvCxnSpPr/>
          <p:nvPr/>
        </p:nvCxnSpPr>
        <p:spPr>
          <a:xfrm>
            <a:off x="3744180" y="5282638"/>
            <a:ext cx="1690928" cy="0"/>
          </a:xfrm>
          <a:prstGeom prst="line">
            <a:avLst/>
          </a:prstGeom>
          <a:noFill/>
          <a:ln w="9525" cap="flat" cmpd="sng" algn="ctr">
            <a:solidFill>
              <a:srgbClr val="595959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395" name="Straight Connector 254"/>
          <p:cNvCxnSpPr/>
          <p:nvPr/>
        </p:nvCxnSpPr>
        <p:spPr>
          <a:xfrm>
            <a:off x="3744180" y="3014307"/>
            <a:ext cx="1690928" cy="0"/>
          </a:xfrm>
          <a:prstGeom prst="line">
            <a:avLst/>
          </a:prstGeom>
          <a:noFill/>
          <a:ln w="9525" cap="flat" cmpd="sng" algn="ctr">
            <a:solidFill>
              <a:srgbClr val="595959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396" name="Straight Connector 255"/>
          <p:cNvCxnSpPr/>
          <p:nvPr/>
        </p:nvCxnSpPr>
        <p:spPr>
          <a:xfrm>
            <a:off x="5769179" y="5282638"/>
            <a:ext cx="1690928" cy="0"/>
          </a:xfrm>
          <a:prstGeom prst="line">
            <a:avLst/>
          </a:prstGeom>
          <a:noFill/>
          <a:ln w="9525" cap="flat" cmpd="sng" algn="ctr">
            <a:solidFill>
              <a:srgbClr val="595959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397" name="Straight Connector 256"/>
          <p:cNvCxnSpPr/>
          <p:nvPr/>
        </p:nvCxnSpPr>
        <p:spPr>
          <a:xfrm>
            <a:off x="9762017" y="5282638"/>
            <a:ext cx="1690928" cy="0"/>
          </a:xfrm>
          <a:prstGeom prst="line">
            <a:avLst/>
          </a:prstGeom>
          <a:noFill/>
          <a:ln w="9525" cap="flat" cmpd="sng" algn="ctr">
            <a:solidFill>
              <a:srgbClr val="595959"/>
            </a:solidFill>
            <a:prstDash val="solid"/>
            <a:headEnd type="none"/>
            <a:tailEnd type="none"/>
          </a:ln>
          <a:effectLst/>
        </p:spPr>
      </p:cxnSp>
      <p:pic>
        <p:nvPicPr>
          <p:cNvPr id="398" name="Picture 6" descr="C:\temp\VS_Wht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21764" r="76846" b="19292"/>
          <a:stretch>
            <a:fillRect/>
          </a:stretch>
        </p:blipFill>
        <p:spPr bwMode="auto">
          <a:xfrm>
            <a:off x="1119594" y="3462820"/>
            <a:ext cx="275093" cy="22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" name="Picture 6" descr="C:\temp\VS_Wht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21764" r="76846" b="19292"/>
          <a:stretch>
            <a:fillRect/>
          </a:stretch>
        </p:blipFill>
        <p:spPr bwMode="auto">
          <a:xfrm>
            <a:off x="1952454" y="3462820"/>
            <a:ext cx="275093" cy="22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0" name="Picture 6" descr="C:\temp\VS_Wht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21764" r="76846" b="19292"/>
          <a:stretch>
            <a:fillRect/>
          </a:stretch>
        </p:blipFill>
        <p:spPr bwMode="auto">
          <a:xfrm>
            <a:off x="2777152" y="3462820"/>
            <a:ext cx="275093" cy="22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1" name="Group 260"/>
          <p:cNvGrpSpPr/>
          <p:nvPr/>
        </p:nvGrpSpPr>
        <p:grpSpPr>
          <a:xfrm>
            <a:off x="650580" y="1522318"/>
            <a:ext cx="2906488" cy="1557269"/>
            <a:chOff x="452660" y="-233218"/>
            <a:chExt cx="3034067" cy="2116533"/>
          </a:xfrm>
        </p:grpSpPr>
        <p:sp>
          <p:nvSpPr>
            <p:cNvPr id="402" name="Rectangle 235"/>
            <p:cNvSpPr>
              <a:spLocks noChangeArrowheads="1"/>
            </p:cNvSpPr>
            <p:nvPr/>
          </p:nvSpPr>
          <p:spPr bwMode="auto">
            <a:xfrm>
              <a:off x="452660" y="-233218"/>
              <a:ext cx="3034067" cy="2116533"/>
            </a:xfrm>
            <a:prstGeom prst="rect">
              <a:avLst/>
            </a:prstGeom>
            <a:solidFill>
              <a:srgbClr val="ECF1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endParaRPr>
            </a:p>
          </p:txBody>
        </p:sp>
        <p:grpSp>
          <p:nvGrpSpPr>
            <p:cNvPr id="403" name="Group 262"/>
            <p:cNvGrpSpPr/>
            <p:nvPr/>
          </p:nvGrpSpPr>
          <p:grpSpPr>
            <a:xfrm>
              <a:off x="555380" y="-166667"/>
              <a:ext cx="2851716" cy="1945596"/>
              <a:chOff x="555380" y="1416602"/>
              <a:chExt cx="2851716" cy="1945596"/>
            </a:xfrm>
          </p:grpSpPr>
          <p:sp>
            <p:nvSpPr>
              <p:cNvPr id="404" name="Freeform 251"/>
              <p:cNvSpPr>
                <a:spLocks/>
              </p:cNvSpPr>
              <p:nvPr/>
            </p:nvSpPr>
            <p:spPr bwMode="auto">
              <a:xfrm>
                <a:off x="774079" y="3265881"/>
                <a:ext cx="2211420" cy="96317"/>
              </a:xfrm>
              <a:custGeom>
                <a:avLst/>
                <a:gdLst>
                  <a:gd name="T0" fmla="*/ 161 w 1148"/>
                  <a:gd name="T1" fmla="*/ 0 h 50"/>
                  <a:gd name="T2" fmla="*/ 193 w 1148"/>
                  <a:gd name="T3" fmla="*/ 31 h 50"/>
                  <a:gd name="T4" fmla="*/ 266 w 1148"/>
                  <a:gd name="T5" fmla="*/ 0 h 50"/>
                  <a:gd name="T6" fmla="*/ 266 w 1148"/>
                  <a:gd name="T7" fmla="*/ 10 h 50"/>
                  <a:gd name="T8" fmla="*/ 274 w 1148"/>
                  <a:gd name="T9" fmla="*/ 20 h 50"/>
                  <a:gd name="T10" fmla="*/ 284 w 1148"/>
                  <a:gd name="T11" fmla="*/ 20 h 50"/>
                  <a:gd name="T12" fmla="*/ 326 w 1148"/>
                  <a:gd name="T13" fmla="*/ 20 h 50"/>
                  <a:gd name="T14" fmla="*/ 359 w 1148"/>
                  <a:gd name="T15" fmla="*/ 31 h 50"/>
                  <a:gd name="T16" fmla="*/ 430 w 1148"/>
                  <a:gd name="T17" fmla="*/ 20 h 50"/>
                  <a:gd name="T18" fmla="*/ 420 w 1148"/>
                  <a:gd name="T19" fmla="*/ 0 h 50"/>
                  <a:gd name="T20" fmla="*/ 457 w 1148"/>
                  <a:gd name="T21" fmla="*/ 4 h 50"/>
                  <a:gd name="T22" fmla="*/ 460 w 1148"/>
                  <a:gd name="T23" fmla="*/ 16 h 50"/>
                  <a:gd name="T24" fmla="*/ 472 w 1148"/>
                  <a:gd name="T25" fmla="*/ 20 h 50"/>
                  <a:gd name="T26" fmla="*/ 483 w 1148"/>
                  <a:gd name="T27" fmla="*/ 16 h 50"/>
                  <a:gd name="T28" fmla="*/ 489 w 1148"/>
                  <a:gd name="T29" fmla="*/ 4 h 50"/>
                  <a:gd name="T30" fmla="*/ 800 w 1148"/>
                  <a:gd name="T31" fmla="*/ 0 h 50"/>
                  <a:gd name="T32" fmla="*/ 794 w 1148"/>
                  <a:gd name="T33" fmla="*/ 14 h 50"/>
                  <a:gd name="T34" fmla="*/ 800 w 1148"/>
                  <a:gd name="T35" fmla="*/ 25 h 50"/>
                  <a:gd name="T36" fmla="*/ 833 w 1148"/>
                  <a:gd name="T37" fmla="*/ 31 h 50"/>
                  <a:gd name="T38" fmla="*/ 877 w 1148"/>
                  <a:gd name="T39" fmla="*/ 25 h 50"/>
                  <a:gd name="T40" fmla="*/ 877 w 1148"/>
                  <a:gd name="T41" fmla="*/ 25 h 50"/>
                  <a:gd name="T42" fmla="*/ 885 w 1148"/>
                  <a:gd name="T43" fmla="*/ 23 h 50"/>
                  <a:gd name="T44" fmla="*/ 892 w 1148"/>
                  <a:gd name="T45" fmla="*/ 16 h 50"/>
                  <a:gd name="T46" fmla="*/ 894 w 1148"/>
                  <a:gd name="T47" fmla="*/ 4 h 50"/>
                  <a:gd name="T48" fmla="*/ 965 w 1148"/>
                  <a:gd name="T49" fmla="*/ 0 h 50"/>
                  <a:gd name="T50" fmla="*/ 998 w 1148"/>
                  <a:gd name="T51" fmla="*/ 31 h 50"/>
                  <a:gd name="T52" fmla="*/ 1038 w 1148"/>
                  <a:gd name="T53" fmla="*/ 0 h 50"/>
                  <a:gd name="T54" fmla="*/ 1036 w 1148"/>
                  <a:gd name="T55" fmla="*/ 10 h 50"/>
                  <a:gd name="T56" fmla="*/ 1040 w 1148"/>
                  <a:gd name="T57" fmla="*/ 20 h 50"/>
                  <a:gd name="T58" fmla="*/ 1052 w 1148"/>
                  <a:gd name="T59" fmla="*/ 25 h 50"/>
                  <a:gd name="T60" fmla="*/ 1059 w 1148"/>
                  <a:gd name="T61" fmla="*/ 23 h 50"/>
                  <a:gd name="T62" fmla="*/ 1069 w 1148"/>
                  <a:gd name="T63" fmla="*/ 16 h 50"/>
                  <a:gd name="T64" fmla="*/ 1069 w 1148"/>
                  <a:gd name="T65" fmla="*/ 4 h 50"/>
                  <a:gd name="T66" fmla="*/ 1125 w 1148"/>
                  <a:gd name="T67" fmla="*/ 0 h 50"/>
                  <a:gd name="T68" fmla="*/ 1127 w 1148"/>
                  <a:gd name="T69" fmla="*/ 0 h 50"/>
                  <a:gd name="T70" fmla="*/ 1140 w 1148"/>
                  <a:gd name="T71" fmla="*/ 6 h 50"/>
                  <a:gd name="T72" fmla="*/ 1148 w 1148"/>
                  <a:gd name="T73" fmla="*/ 18 h 50"/>
                  <a:gd name="T74" fmla="*/ 1148 w 1148"/>
                  <a:gd name="T75" fmla="*/ 33 h 50"/>
                  <a:gd name="T76" fmla="*/ 1140 w 1148"/>
                  <a:gd name="T77" fmla="*/ 47 h 50"/>
                  <a:gd name="T78" fmla="*/ 1127 w 1148"/>
                  <a:gd name="T79" fmla="*/ 50 h 50"/>
                  <a:gd name="T80" fmla="*/ 25 w 1148"/>
                  <a:gd name="T81" fmla="*/ 50 h 50"/>
                  <a:gd name="T82" fmla="*/ 13 w 1148"/>
                  <a:gd name="T83" fmla="*/ 48 h 50"/>
                  <a:gd name="T84" fmla="*/ 3 w 1148"/>
                  <a:gd name="T85" fmla="*/ 41 h 50"/>
                  <a:gd name="T86" fmla="*/ 0 w 1148"/>
                  <a:gd name="T87" fmla="*/ 25 h 50"/>
                  <a:gd name="T88" fmla="*/ 3 w 1148"/>
                  <a:gd name="T89" fmla="*/ 12 h 50"/>
                  <a:gd name="T90" fmla="*/ 11 w 1148"/>
                  <a:gd name="T91" fmla="*/ 4 h 50"/>
                  <a:gd name="T92" fmla="*/ 17 w 1148"/>
                  <a:gd name="T9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8" h="50">
                    <a:moveTo>
                      <a:pt x="17" y="0"/>
                    </a:moveTo>
                    <a:lnTo>
                      <a:pt x="161" y="0"/>
                    </a:lnTo>
                    <a:lnTo>
                      <a:pt x="161" y="31"/>
                    </a:lnTo>
                    <a:lnTo>
                      <a:pt x="193" y="31"/>
                    </a:lnTo>
                    <a:lnTo>
                      <a:pt x="193" y="0"/>
                    </a:lnTo>
                    <a:lnTo>
                      <a:pt x="266" y="0"/>
                    </a:lnTo>
                    <a:lnTo>
                      <a:pt x="265" y="4"/>
                    </a:lnTo>
                    <a:lnTo>
                      <a:pt x="266" y="10"/>
                    </a:lnTo>
                    <a:lnTo>
                      <a:pt x="270" y="16"/>
                    </a:lnTo>
                    <a:lnTo>
                      <a:pt x="274" y="20"/>
                    </a:lnTo>
                    <a:lnTo>
                      <a:pt x="282" y="20"/>
                    </a:lnTo>
                    <a:lnTo>
                      <a:pt x="284" y="20"/>
                    </a:lnTo>
                    <a:lnTo>
                      <a:pt x="284" y="20"/>
                    </a:lnTo>
                    <a:lnTo>
                      <a:pt x="326" y="20"/>
                    </a:lnTo>
                    <a:lnTo>
                      <a:pt x="326" y="31"/>
                    </a:lnTo>
                    <a:lnTo>
                      <a:pt x="359" y="31"/>
                    </a:lnTo>
                    <a:lnTo>
                      <a:pt x="359" y="20"/>
                    </a:lnTo>
                    <a:lnTo>
                      <a:pt x="430" y="20"/>
                    </a:lnTo>
                    <a:lnTo>
                      <a:pt x="430" y="10"/>
                    </a:lnTo>
                    <a:lnTo>
                      <a:pt x="420" y="0"/>
                    </a:lnTo>
                    <a:lnTo>
                      <a:pt x="457" y="0"/>
                    </a:lnTo>
                    <a:lnTo>
                      <a:pt x="457" y="4"/>
                    </a:lnTo>
                    <a:lnTo>
                      <a:pt x="457" y="10"/>
                    </a:lnTo>
                    <a:lnTo>
                      <a:pt x="460" y="16"/>
                    </a:lnTo>
                    <a:lnTo>
                      <a:pt x="466" y="20"/>
                    </a:lnTo>
                    <a:lnTo>
                      <a:pt x="472" y="20"/>
                    </a:lnTo>
                    <a:lnTo>
                      <a:pt x="478" y="20"/>
                    </a:lnTo>
                    <a:lnTo>
                      <a:pt x="483" y="16"/>
                    </a:lnTo>
                    <a:lnTo>
                      <a:pt x="487" y="10"/>
                    </a:lnTo>
                    <a:lnTo>
                      <a:pt x="489" y="4"/>
                    </a:lnTo>
                    <a:lnTo>
                      <a:pt x="487" y="0"/>
                    </a:lnTo>
                    <a:lnTo>
                      <a:pt x="800" y="0"/>
                    </a:lnTo>
                    <a:lnTo>
                      <a:pt x="800" y="10"/>
                    </a:lnTo>
                    <a:lnTo>
                      <a:pt x="794" y="14"/>
                    </a:lnTo>
                    <a:lnTo>
                      <a:pt x="794" y="25"/>
                    </a:lnTo>
                    <a:lnTo>
                      <a:pt x="800" y="25"/>
                    </a:lnTo>
                    <a:lnTo>
                      <a:pt x="800" y="31"/>
                    </a:lnTo>
                    <a:lnTo>
                      <a:pt x="833" y="31"/>
                    </a:lnTo>
                    <a:lnTo>
                      <a:pt x="833" y="25"/>
                    </a:lnTo>
                    <a:lnTo>
                      <a:pt x="877" y="25"/>
                    </a:lnTo>
                    <a:lnTo>
                      <a:pt x="877" y="25"/>
                    </a:lnTo>
                    <a:lnTo>
                      <a:pt x="877" y="25"/>
                    </a:lnTo>
                    <a:lnTo>
                      <a:pt x="879" y="25"/>
                    </a:lnTo>
                    <a:lnTo>
                      <a:pt x="885" y="23"/>
                    </a:lnTo>
                    <a:lnTo>
                      <a:pt x="890" y="20"/>
                    </a:lnTo>
                    <a:lnTo>
                      <a:pt x="892" y="16"/>
                    </a:lnTo>
                    <a:lnTo>
                      <a:pt x="894" y="10"/>
                    </a:lnTo>
                    <a:lnTo>
                      <a:pt x="894" y="4"/>
                    </a:lnTo>
                    <a:lnTo>
                      <a:pt x="892" y="0"/>
                    </a:lnTo>
                    <a:lnTo>
                      <a:pt x="965" y="0"/>
                    </a:lnTo>
                    <a:lnTo>
                      <a:pt x="965" y="31"/>
                    </a:lnTo>
                    <a:lnTo>
                      <a:pt x="998" y="31"/>
                    </a:lnTo>
                    <a:lnTo>
                      <a:pt x="998" y="0"/>
                    </a:lnTo>
                    <a:lnTo>
                      <a:pt x="1038" y="0"/>
                    </a:lnTo>
                    <a:lnTo>
                      <a:pt x="1036" y="4"/>
                    </a:lnTo>
                    <a:lnTo>
                      <a:pt x="1036" y="10"/>
                    </a:lnTo>
                    <a:lnTo>
                      <a:pt x="1036" y="16"/>
                    </a:lnTo>
                    <a:lnTo>
                      <a:pt x="1040" y="20"/>
                    </a:lnTo>
                    <a:lnTo>
                      <a:pt x="1046" y="23"/>
                    </a:lnTo>
                    <a:lnTo>
                      <a:pt x="1052" y="25"/>
                    </a:lnTo>
                    <a:lnTo>
                      <a:pt x="1054" y="25"/>
                    </a:lnTo>
                    <a:lnTo>
                      <a:pt x="1059" y="23"/>
                    </a:lnTo>
                    <a:lnTo>
                      <a:pt x="1065" y="20"/>
                    </a:lnTo>
                    <a:lnTo>
                      <a:pt x="1069" y="16"/>
                    </a:lnTo>
                    <a:lnTo>
                      <a:pt x="1069" y="10"/>
                    </a:lnTo>
                    <a:lnTo>
                      <a:pt x="1069" y="4"/>
                    </a:lnTo>
                    <a:lnTo>
                      <a:pt x="1067" y="0"/>
                    </a:lnTo>
                    <a:lnTo>
                      <a:pt x="1125" y="0"/>
                    </a:lnTo>
                    <a:lnTo>
                      <a:pt x="1125" y="2"/>
                    </a:lnTo>
                    <a:lnTo>
                      <a:pt x="1127" y="0"/>
                    </a:lnTo>
                    <a:lnTo>
                      <a:pt x="1134" y="2"/>
                    </a:lnTo>
                    <a:lnTo>
                      <a:pt x="1140" y="6"/>
                    </a:lnTo>
                    <a:lnTo>
                      <a:pt x="1144" y="12"/>
                    </a:lnTo>
                    <a:lnTo>
                      <a:pt x="1148" y="18"/>
                    </a:lnTo>
                    <a:lnTo>
                      <a:pt x="1148" y="25"/>
                    </a:lnTo>
                    <a:lnTo>
                      <a:pt x="1148" y="33"/>
                    </a:lnTo>
                    <a:lnTo>
                      <a:pt x="1144" y="41"/>
                    </a:lnTo>
                    <a:lnTo>
                      <a:pt x="1140" y="47"/>
                    </a:lnTo>
                    <a:lnTo>
                      <a:pt x="1134" y="48"/>
                    </a:lnTo>
                    <a:lnTo>
                      <a:pt x="1127" y="50"/>
                    </a:lnTo>
                    <a:lnTo>
                      <a:pt x="1123" y="50"/>
                    </a:lnTo>
                    <a:lnTo>
                      <a:pt x="25" y="50"/>
                    </a:lnTo>
                    <a:lnTo>
                      <a:pt x="21" y="50"/>
                    </a:lnTo>
                    <a:lnTo>
                      <a:pt x="13" y="48"/>
                    </a:lnTo>
                    <a:lnTo>
                      <a:pt x="7" y="47"/>
                    </a:lnTo>
                    <a:lnTo>
                      <a:pt x="3" y="41"/>
                    </a:lnTo>
                    <a:lnTo>
                      <a:pt x="0" y="33"/>
                    </a:lnTo>
                    <a:lnTo>
                      <a:pt x="0" y="25"/>
                    </a:lnTo>
                    <a:lnTo>
                      <a:pt x="0" y="18"/>
                    </a:lnTo>
                    <a:lnTo>
                      <a:pt x="3" y="12"/>
                    </a:lnTo>
                    <a:lnTo>
                      <a:pt x="7" y="6"/>
                    </a:lnTo>
                    <a:lnTo>
                      <a:pt x="11" y="4"/>
                    </a:lnTo>
                    <a:lnTo>
                      <a:pt x="17" y="2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CFDDDC"/>
              </a:solidFill>
              <a:ln w="0">
                <a:solidFill>
                  <a:srgbClr val="CFDDD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05" name="Freeform 252"/>
              <p:cNvSpPr>
                <a:spLocks/>
              </p:cNvSpPr>
              <p:nvPr/>
            </p:nvSpPr>
            <p:spPr bwMode="auto">
              <a:xfrm>
                <a:off x="939743" y="2478011"/>
                <a:ext cx="433423" cy="826397"/>
              </a:xfrm>
              <a:custGeom>
                <a:avLst/>
                <a:gdLst>
                  <a:gd name="T0" fmla="*/ 180 w 225"/>
                  <a:gd name="T1" fmla="*/ 0 h 429"/>
                  <a:gd name="T2" fmla="*/ 184 w 225"/>
                  <a:gd name="T3" fmla="*/ 0 h 429"/>
                  <a:gd name="T4" fmla="*/ 188 w 225"/>
                  <a:gd name="T5" fmla="*/ 2 h 429"/>
                  <a:gd name="T6" fmla="*/ 190 w 225"/>
                  <a:gd name="T7" fmla="*/ 10 h 429"/>
                  <a:gd name="T8" fmla="*/ 190 w 225"/>
                  <a:gd name="T9" fmla="*/ 144 h 429"/>
                  <a:gd name="T10" fmla="*/ 190 w 225"/>
                  <a:gd name="T11" fmla="*/ 148 h 429"/>
                  <a:gd name="T12" fmla="*/ 184 w 225"/>
                  <a:gd name="T13" fmla="*/ 152 h 429"/>
                  <a:gd name="T14" fmla="*/ 109 w 225"/>
                  <a:gd name="T15" fmla="*/ 152 h 429"/>
                  <a:gd name="T16" fmla="*/ 215 w 225"/>
                  <a:gd name="T17" fmla="*/ 227 h 429"/>
                  <a:gd name="T18" fmla="*/ 219 w 225"/>
                  <a:gd name="T19" fmla="*/ 227 h 429"/>
                  <a:gd name="T20" fmla="*/ 223 w 225"/>
                  <a:gd name="T21" fmla="*/ 229 h 429"/>
                  <a:gd name="T22" fmla="*/ 225 w 225"/>
                  <a:gd name="T23" fmla="*/ 237 h 429"/>
                  <a:gd name="T24" fmla="*/ 225 w 225"/>
                  <a:gd name="T25" fmla="*/ 271 h 429"/>
                  <a:gd name="T26" fmla="*/ 225 w 225"/>
                  <a:gd name="T27" fmla="*/ 275 h 429"/>
                  <a:gd name="T28" fmla="*/ 221 w 225"/>
                  <a:gd name="T29" fmla="*/ 279 h 429"/>
                  <a:gd name="T30" fmla="*/ 127 w 225"/>
                  <a:gd name="T31" fmla="*/ 281 h 429"/>
                  <a:gd name="T32" fmla="*/ 215 w 225"/>
                  <a:gd name="T33" fmla="*/ 369 h 429"/>
                  <a:gd name="T34" fmla="*/ 223 w 225"/>
                  <a:gd name="T35" fmla="*/ 373 h 429"/>
                  <a:gd name="T36" fmla="*/ 225 w 225"/>
                  <a:gd name="T37" fmla="*/ 377 h 429"/>
                  <a:gd name="T38" fmla="*/ 225 w 225"/>
                  <a:gd name="T39" fmla="*/ 379 h 429"/>
                  <a:gd name="T40" fmla="*/ 225 w 225"/>
                  <a:gd name="T41" fmla="*/ 392 h 429"/>
                  <a:gd name="T42" fmla="*/ 221 w 225"/>
                  <a:gd name="T43" fmla="*/ 396 h 429"/>
                  <a:gd name="T44" fmla="*/ 217 w 225"/>
                  <a:gd name="T45" fmla="*/ 398 h 429"/>
                  <a:gd name="T46" fmla="*/ 200 w 225"/>
                  <a:gd name="T47" fmla="*/ 398 h 429"/>
                  <a:gd name="T48" fmla="*/ 198 w 225"/>
                  <a:gd name="T49" fmla="*/ 398 h 429"/>
                  <a:gd name="T50" fmla="*/ 207 w 225"/>
                  <a:gd name="T51" fmla="*/ 404 h 429"/>
                  <a:gd name="T52" fmla="*/ 211 w 225"/>
                  <a:gd name="T53" fmla="*/ 413 h 429"/>
                  <a:gd name="T54" fmla="*/ 207 w 225"/>
                  <a:gd name="T55" fmla="*/ 425 h 429"/>
                  <a:gd name="T56" fmla="*/ 196 w 225"/>
                  <a:gd name="T57" fmla="*/ 429 h 429"/>
                  <a:gd name="T58" fmla="*/ 184 w 225"/>
                  <a:gd name="T59" fmla="*/ 425 h 429"/>
                  <a:gd name="T60" fmla="*/ 179 w 225"/>
                  <a:gd name="T61" fmla="*/ 413 h 429"/>
                  <a:gd name="T62" fmla="*/ 184 w 225"/>
                  <a:gd name="T63" fmla="*/ 404 h 429"/>
                  <a:gd name="T64" fmla="*/ 194 w 225"/>
                  <a:gd name="T65" fmla="*/ 398 h 429"/>
                  <a:gd name="T66" fmla="*/ 94 w 225"/>
                  <a:gd name="T67" fmla="*/ 398 h 429"/>
                  <a:gd name="T68" fmla="*/ 31 w 225"/>
                  <a:gd name="T69" fmla="*/ 398 h 429"/>
                  <a:gd name="T70" fmla="*/ 10 w 225"/>
                  <a:gd name="T71" fmla="*/ 398 h 429"/>
                  <a:gd name="T72" fmla="*/ 2 w 225"/>
                  <a:gd name="T73" fmla="*/ 396 h 429"/>
                  <a:gd name="T74" fmla="*/ 0 w 225"/>
                  <a:gd name="T75" fmla="*/ 390 h 429"/>
                  <a:gd name="T76" fmla="*/ 0 w 225"/>
                  <a:gd name="T77" fmla="*/ 388 h 429"/>
                  <a:gd name="T78" fmla="*/ 0 w 225"/>
                  <a:gd name="T79" fmla="*/ 375 h 429"/>
                  <a:gd name="T80" fmla="*/ 4 w 225"/>
                  <a:gd name="T81" fmla="*/ 371 h 429"/>
                  <a:gd name="T82" fmla="*/ 8 w 225"/>
                  <a:gd name="T83" fmla="*/ 369 h 429"/>
                  <a:gd name="T84" fmla="*/ 94 w 225"/>
                  <a:gd name="T85" fmla="*/ 369 h 429"/>
                  <a:gd name="T86" fmla="*/ 104 w 225"/>
                  <a:gd name="T87" fmla="*/ 340 h 429"/>
                  <a:gd name="T88" fmla="*/ 10 w 225"/>
                  <a:gd name="T89" fmla="*/ 281 h 429"/>
                  <a:gd name="T90" fmla="*/ 6 w 225"/>
                  <a:gd name="T91" fmla="*/ 281 h 429"/>
                  <a:gd name="T92" fmla="*/ 2 w 225"/>
                  <a:gd name="T93" fmla="*/ 277 h 429"/>
                  <a:gd name="T94" fmla="*/ 0 w 225"/>
                  <a:gd name="T95" fmla="*/ 271 h 429"/>
                  <a:gd name="T96" fmla="*/ 0 w 225"/>
                  <a:gd name="T97" fmla="*/ 237 h 429"/>
                  <a:gd name="T98" fmla="*/ 0 w 225"/>
                  <a:gd name="T99" fmla="*/ 231 h 429"/>
                  <a:gd name="T100" fmla="*/ 4 w 225"/>
                  <a:gd name="T101" fmla="*/ 227 h 429"/>
                  <a:gd name="T102" fmla="*/ 54 w 225"/>
                  <a:gd name="T103" fmla="*/ 227 h 429"/>
                  <a:gd name="T104" fmla="*/ 10 w 225"/>
                  <a:gd name="T105" fmla="*/ 152 h 429"/>
                  <a:gd name="T106" fmla="*/ 6 w 225"/>
                  <a:gd name="T107" fmla="*/ 152 h 429"/>
                  <a:gd name="T108" fmla="*/ 2 w 225"/>
                  <a:gd name="T109" fmla="*/ 150 h 429"/>
                  <a:gd name="T110" fmla="*/ 0 w 225"/>
                  <a:gd name="T111" fmla="*/ 143 h 429"/>
                  <a:gd name="T112" fmla="*/ 0 w 225"/>
                  <a:gd name="T113" fmla="*/ 8 h 429"/>
                  <a:gd name="T114" fmla="*/ 0 w 225"/>
                  <a:gd name="T115" fmla="*/ 4 h 429"/>
                  <a:gd name="T116" fmla="*/ 4 w 225"/>
                  <a:gd name="T117" fmla="*/ 0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5" h="429">
                    <a:moveTo>
                      <a:pt x="10" y="0"/>
                    </a:moveTo>
                    <a:lnTo>
                      <a:pt x="180" y="0"/>
                    </a:lnTo>
                    <a:lnTo>
                      <a:pt x="182" y="0"/>
                    </a:lnTo>
                    <a:lnTo>
                      <a:pt x="184" y="0"/>
                    </a:lnTo>
                    <a:lnTo>
                      <a:pt x="186" y="0"/>
                    </a:lnTo>
                    <a:lnTo>
                      <a:pt x="188" y="2"/>
                    </a:lnTo>
                    <a:lnTo>
                      <a:pt x="190" y="6"/>
                    </a:lnTo>
                    <a:lnTo>
                      <a:pt x="190" y="10"/>
                    </a:lnTo>
                    <a:lnTo>
                      <a:pt x="190" y="143"/>
                    </a:lnTo>
                    <a:lnTo>
                      <a:pt x="190" y="144"/>
                    </a:lnTo>
                    <a:lnTo>
                      <a:pt x="190" y="146"/>
                    </a:lnTo>
                    <a:lnTo>
                      <a:pt x="190" y="148"/>
                    </a:lnTo>
                    <a:lnTo>
                      <a:pt x="188" y="150"/>
                    </a:lnTo>
                    <a:lnTo>
                      <a:pt x="184" y="152"/>
                    </a:lnTo>
                    <a:lnTo>
                      <a:pt x="180" y="152"/>
                    </a:lnTo>
                    <a:lnTo>
                      <a:pt x="109" y="152"/>
                    </a:lnTo>
                    <a:lnTo>
                      <a:pt x="109" y="227"/>
                    </a:lnTo>
                    <a:lnTo>
                      <a:pt x="215" y="227"/>
                    </a:lnTo>
                    <a:lnTo>
                      <a:pt x="217" y="227"/>
                    </a:lnTo>
                    <a:lnTo>
                      <a:pt x="219" y="227"/>
                    </a:lnTo>
                    <a:lnTo>
                      <a:pt x="221" y="229"/>
                    </a:lnTo>
                    <a:lnTo>
                      <a:pt x="223" y="229"/>
                    </a:lnTo>
                    <a:lnTo>
                      <a:pt x="225" y="233"/>
                    </a:lnTo>
                    <a:lnTo>
                      <a:pt x="225" y="237"/>
                    </a:lnTo>
                    <a:lnTo>
                      <a:pt x="225" y="271"/>
                    </a:lnTo>
                    <a:lnTo>
                      <a:pt x="225" y="271"/>
                    </a:lnTo>
                    <a:lnTo>
                      <a:pt x="225" y="273"/>
                    </a:lnTo>
                    <a:lnTo>
                      <a:pt x="225" y="275"/>
                    </a:lnTo>
                    <a:lnTo>
                      <a:pt x="223" y="279"/>
                    </a:lnTo>
                    <a:lnTo>
                      <a:pt x="221" y="279"/>
                    </a:lnTo>
                    <a:lnTo>
                      <a:pt x="215" y="281"/>
                    </a:lnTo>
                    <a:lnTo>
                      <a:pt x="127" y="281"/>
                    </a:lnTo>
                    <a:lnTo>
                      <a:pt x="127" y="369"/>
                    </a:lnTo>
                    <a:lnTo>
                      <a:pt x="215" y="369"/>
                    </a:lnTo>
                    <a:lnTo>
                      <a:pt x="221" y="371"/>
                    </a:lnTo>
                    <a:lnTo>
                      <a:pt x="223" y="373"/>
                    </a:lnTo>
                    <a:lnTo>
                      <a:pt x="225" y="375"/>
                    </a:lnTo>
                    <a:lnTo>
                      <a:pt x="225" y="377"/>
                    </a:lnTo>
                    <a:lnTo>
                      <a:pt x="225" y="379"/>
                    </a:lnTo>
                    <a:lnTo>
                      <a:pt x="225" y="379"/>
                    </a:lnTo>
                    <a:lnTo>
                      <a:pt x="225" y="388"/>
                    </a:lnTo>
                    <a:lnTo>
                      <a:pt x="225" y="392"/>
                    </a:lnTo>
                    <a:lnTo>
                      <a:pt x="223" y="394"/>
                    </a:lnTo>
                    <a:lnTo>
                      <a:pt x="221" y="396"/>
                    </a:lnTo>
                    <a:lnTo>
                      <a:pt x="219" y="398"/>
                    </a:lnTo>
                    <a:lnTo>
                      <a:pt x="217" y="398"/>
                    </a:lnTo>
                    <a:lnTo>
                      <a:pt x="215" y="398"/>
                    </a:lnTo>
                    <a:lnTo>
                      <a:pt x="200" y="398"/>
                    </a:lnTo>
                    <a:lnTo>
                      <a:pt x="200" y="398"/>
                    </a:lnTo>
                    <a:lnTo>
                      <a:pt x="198" y="398"/>
                    </a:lnTo>
                    <a:lnTo>
                      <a:pt x="202" y="400"/>
                    </a:lnTo>
                    <a:lnTo>
                      <a:pt x="207" y="404"/>
                    </a:lnTo>
                    <a:lnTo>
                      <a:pt x="209" y="408"/>
                    </a:lnTo>
                    <a:lnTo>
                      <a:pt x="211" y="413"/>
                    </a:lnTo>
                    <a:lnTo>
                      <a:pt x="209" y="419"/>
                    </a:lnTo>
                    <a:lnTo>
                      <a:pt x="207" y="425"/>
                    </a:lnTo>
                    <a:lnTo>
                      <a:pt x="202" y="429"/>
                    </a:lnTo>
                    <a:lnTo>
                      <a:pt x="196" y="429"/>
                    </a:lnTo>
                    <a:lnTo>
                      <a:pt x="188" y="429"/>
                    </a:lnTo>
                    <a:lnTo>
                      <a:pt x="184" y="425"/>
                    </a:lnTo>
                    <a:lnTo>
                      <a:pt x="180" y="419"/>
                    </a:lnTo>
                    <a:lnTo>
                      <a:pt x="179" y="413"/>
                    </a:lnTo>
                    <a:lnTo>
                      <a:pt x="180" y="408"/>
                    </a:lnTo>
                    <a:lnTo>
                      <a:pt x="184" y="404"/>
                    </a:lnTo>
                    <a:lnTo>
                      <a:pt x="188" y="400"/>
                    </a:lnTo>
                    <a:lnTo>
                      <a:pt x="194" y="398"/>
                    </a:lnTo>
                    <a:lnTo>
                      <a:pt x="98" y="398"/>
                    </a:lnTo>
                    <a:lnTo>
                      <a:pt x="94" y="398"/>
                    </a:lnTo>
                    <a:lnTo>
                      <a:pt x="92" y="398"/>
                    </a:lnTo>
                    <a:lnTo>
                      <a:pt x="31" y="398"/>
                    </a:lnTo>
                    <a:lnTo>
                      <a:pt x="31" y="398"/>
                    </a:lnTo>
                    <a:lnTo>
                      <a:pt x="10" y="398"/>
                    </a:lnTo>
                    <a:lnTo>
                      <a:pt x="4" y="396"/>
                    </a:lnTo>
                    <a:lnTo>
                      <a:pt x="2" y="396"/>
                    </a:lnTo>
                    <a:lnTo>
                      <a:pt x="0" y="392"/>
                    </a:lnTo>
                    <a:lnTo>
                      <a:pt x="0" y="390"/>
                    </a:lnTo>
                    <a:lnTo>
                      <a:pt x="0" y="388"/>
                    </a:lnTo>
                    <a:lnTo>
                      <a:pt x="0" y="388"/>
                    </a:lnTo>
                    <a:lnTo>
                      <a:pt x="0" y="379"/>
                    </a:lnTo>
                    <a:lnTo>
                      <a:pt x="0" y="375"/>
                    </a:lnTo>
                    <a:lnTo>
                      <a:pt x="2" y="373"/>
                    </a:lnTo>
                    <a:lnTo>
                      <a:pt x="4" y="371"/>
                    </a:lnTo>
                    <a:lnTo>
                      <a:pt x="6" y="371"/>
                    </a:lnTo>
                    <a:lnTo>
                      <a:pt x="8" y="369"/>
                    </a:lnTo>
                    <a:lnTo>
                      <a:pt x="10" y="369"/>
                    </a:lnTo>
                    <a:lnTo>
                      <a:pt x="94" y="369"/>
                    </a:lnTo>
                    <a:lnTo>
                      <a:pt x="94" y="340"/>
                    </a:lnTo>
                    <a:lnTo>
                      <a:pt x="104" y="340"/>
                    </a:lnTo>
                    <a:lnTo>
                      <a:pt x="104" y="281"/>
                    </a:lnTo>
                    <a:lnTo>
                      <a:pt x="10" y="281"/>
                    </a:lnTo>
                    <a:lnTo>
                      <a:pt x="8" y="281"/>
                    </a:lnTo>
                    <a:lnTo>
                      <a:pt x="6" y="281"/>
                    </a:lnTo>
                    <a:lnTo>
                      <a:pt x="4" y="279"/>
                    </a:lnTo>
                    <a:lnTo>
                      <a:pt x="2" y="277"/>
                    </a:lnTo>
                    <a:lnTo>
                      <a:pt x="0" y="275"/>
                    </a:lnTo>
                    <a:lnTo>
                      <a:pt x="0" y="271"/>
                    </a:lnTo>
                    <a:lnTo>
                      <a:pt x="0" y="237"/>
                    </a:lnTo>
                    <a:lnTo>
                      <a:pt x="0" y="237"/>
                    </a:lnTo>
                    <a:lnTo>
                      <a:pt x="0" y="235"/>
                    </a:lnTo>
                    <a:lnTo>
                      <a:pt x="0" y="231"/>
                    </a:lnTo>
                    <a:lnTo>
                      <a:pt x="2" y="229"/>
                    </a:lnTo>
                    <a:lnTo>
                      <a:pt x="4" y="227"/>
                    </a:lnTo>
                    <a:lnTo>
                      <a:pt x="10" y="227"/>
                    </a:lnTo>
                    <a:lnTo>
                      <a:pt x="54" y="227"/>
                    </a:lnTo>
                    <a:lnTo>
                      <a:pt x="54" y="152"/>
                    </a:lnTo>
                    <a:lnTo>
                      <a:pt x="10" y="152"/>
                    </a:lnTo>
                    <a:lnTo>
                      <a:pt x="8" y="152"/>
                    </a:lnTo>
                    <a:lnTo>
                      <a:pt x="6" y="152"/>
                    </a:lnTo>
                    <a:lnTo>
                      <a:pt x="4" y="152"/>
                    </a:lnTo>
                    <a:lnTo>
                      <a:pt x="2" y="150"/>
                    </a:lnTo>
                    <a:lnTo>
                      <a:pt x="0" y="146"/>
                    </a:lnTo>
                    <a:lnTo>
                      <a:pt x="0" y="14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>
                  <a:lumMod val="75000"/>
                  <a:lumOff val="2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06" name="Freeform 253"/>
              <p:cNvSpPr>
                <a:spLocks/>
              </p:cNvSpPr>
              <p:nvPr/>
            </p:nvSpPr>
            <p:spPr bwMode="auto">
              <a:xfrm>
                <a:off x="951301" y="3244691"/>
                <a:ext cx="57790" cy="59716"/>
              </a:xfrm>
              <a:custGeom>
                <a:avLst/>
                <a:gdLst>
                  <a:gd name="T0" fmla="*/ 15 w 30"/>
                  <a:gd name="T1" fmla="*/ 0 h 31"/>
                  <a:gd name="T2" fmla="*/ 21 w 30"/>
                  <a:gd name="T3" fmla="*/ 0 h 31"/>
                  <a:gd name="T4" fmla="*/ 27 w 30"/>
                  <a:gd name="T5" fmla="*/ 4 h 31"/>
                  <a:gd name="T6" fmla="*/ 30 w 30"/>
                  <a:gd name="T7" fmla="*/ 10 h 31"/>
                  <a:gd name="T8" fmla="*/ 30 w 30"/>
                  <a:gd name="T9" fmla="*/ 15 h 31"/>
                  <a:gd name="T10" fmla="*/ 30 w 30"/>
                  <a:gd name="T11" fmla="*/ 21 h 31"/>
                  <a:gd name="T12" fmla="*/ 27 w 30"/>
                  <a:gd name="T13" fmla="*/ 27 h 31"/>
                  <a:gd name="T14" fmla="*/ 21 w 30"/>
                  <a:gd name="T15" fmla="*/ 31 h 31"/>
                  <a:gd name="T16" fmla="*/ 15 w 30"/>
                  <a:gd name="T17" fmla="*/ 31 h 31"/>
                  <a:gd name="T18" fmla="*/ 9 w 30"/>
                  <a:gd name="T19" fmla="*/ 31 h 31"/>
                  <a:gd name="T20" fmla="*/ 4 w 30"/>
                  <a:gd name="T21" fmla="*/ 27 h 31"/>
                  <a:gd name="T22" fmla="*/ 0 w 30"/>
                  <a:gd name="T23" fmla="*/ 21 h 31"/>
                  <a:gd name="T24" fmla="*/ 0 w 30"/>
                  <a:gd name="T25" fmla="*/ 15 h 31"/>
                  <a:gd name="T26" fmla="*/ 0 w 30"/>
                  <a:gd name="T27" fmla="*/ 10 h 31"/>
                  <a:gd name="T28" fmla="*/ 4 w 30"/>
                  <a:gd name="T29" fmla="*/ 4 h 31"/>
                  <a:gd name="T30" fmla="*/ 9 w 30"/>
                  <a:gd name="T31" fmla="*/ 0 h 31"/>
                  <a:gd name="T32" fmla="*/ 15 w 30"/>
                  <a:gd name="T3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21" y="0"/>
                    </a:lnTo>
                    <a:lnTo>
                      <a:pt x="27" y="4"/>
                    </a:lnTo>
                    <a:lnTo>
                      <a:pt x="30" y="10"/>
                    </a:lnTo>
                    <a:lnTo>
                      <a:pt x="30" y="15"/>
                    </a:lnTo>
                    <a:lnTo>
                      <a:pt x="30" y="21"/>
                    </a:lnTo>
                    <a:lnTo>
                      <a:pt x="27" y="27"/>
                    </a:lnTo>
                    <a:lnTo>
                      <a:pt x="21" y="31"/>
                    </a:lnTo>
                    <a:lnTo>
                      <a:pt x="15" y="31"/>
                    </a:lnTo>
                    <a:lnTo>
                      <a:pt x="9" y="31"/>
                    </a:lnTo>
                    <a:lnTo>
                      <a:pt x="4" y="27"/>
                    </a:lnTo>
                    <a:lnTo>
                      <a:pt x="0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67297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07" name="Freeform 254"/>
              <p:cNvSpPr>
                <a:spLocks/>
              </p:cNvSpPr>
              <p:nvPr/>
            </p:nvSpPr>
            <p:spPr bwMode="auto">
              <a:xfrm>
                <a:off x="1506082" y="2478011"/>
                <a:ext cx="435349" cy="826397"/>
              </a:xfrm>
              <a:custGeom>
                <a:avLst/>
                <a:gdLst>
                  <a:gd name="T0" fmla="*/ 182 w 226"/>
                  <a:gd name="T1" fmla="*/ 0 h 429"/>
                  <a:gd name="T2" fmla="*/ 184 w 226"/>
                  <a:gd name="T3" fmla="*/ 0 h 429"/>
                  <a:gd name="T4" fmla="*/ 190 w 226"/>
                  <a:gd name="T5" fmla="*/ 2 h 429"/>
                  <a:gd name="T6" fmla="*/ 192 w 226"/>
                  <a:gd name="T7" fmla="*/ 10 h 429"/>
                  <a:gd name="T8" fmla="*/ 192 w 226"/>
                  <a:gd name="T9" fmla="*/ 144 h 429"/>
                  <a:gd name="T10" fmla="*/ 190 w 226"/>
                  <a:gd name="T11" fmla="*/ 148 h 429"/>
                  <a:gd name="T12" fmla="*/ 186 w 226"/>
                  <a:gd name="T13" fmla="*/ 152 h 429"/>
                  <a:gd name="T14" fmla="*/ 121 w 226"/>
                  <a:gd name="T15" fmla="*/ 152 h 429"/>
                  <a:gd name="T16" fmla="*/ 217 w 226"/>
                  <a:gd name="T17" fmla="*/ 227 h 429"/>
                  <a:gd name="T18" fmla="*/ 221 w 226"/>
                  <a:gd name="T19" fmla="*/ 227 h 429"/>
                  <a:gd name="T20" fmla="*/ 224 w 226"/>
                  <a:gd name="T21" fmla="*/ 229 h 429"/>
                  <a:gd name="T22" fmla="*/ 226 w 226"/>
                  <a:gd name="T23" fmla="*/ 237 h 429"/>
                  <a:gd name="T24" fmla="*/ 226 w 226"/>
                  <a:gd name="T25" fmla="*/ 271 h 429"/>
                  <a:gd name="T26" fmla="*/ 226 w 226"/>
                  <a:gd name="T27" fmla="*/ 275 h 429"/>
                  <a:gd name="T28" fmla="*/ 221 w 226"/>
                  <a:gd name="T29" fmla="*/ 279 h 429"/>
                  <a:gd name="T30" fmla="*/ 126 w 226"/>
                  <a:gd name="T31" fmla="*/ 281 h 429"/>
                  <a:gd name="T32" fmla="*/ 217 w 226"/>
                  <a:gd name="T33" fmla="*/ 369 h 429"/>
                  <a:gd name="T34" fmla="*/ 224 w 226"/>
                  <a:gd name="T35" fmla="*/ 373 h 429"/>
                  <a:gd name="T36" fmla="*/ 226 w 226"/>
                  <a:gd name="T37" fmla="*/ 377 h 429"/>
                  <a:gd name="T38" fmla="*/ 226 w 226"/>
                  <a:gd name="T39" fmla="*/ 379 h 429"/>
                  <a:gd name="T40" fmla="*/ 226 w 226"/>
                  <a:gd name="T41" fmla="*/ 392 h 429"/>
                  <a:gd name="T42" fmla="*/ 222 w 226"/>
                  <a:gd name="T43" fmla="*/ 396 h 429"/>
                  <a:gd name="T44" fmla="*/ 219 w 226"/>
                  <a:gd name="T45" fmla="*/ 398 h 429"/>
                  <a:gd name="T46" fmla="*/ 201 w 226"/>
                  <a:gd name="T47" fmla="*/ 398 h 429"/>
                  <a:gd name="T48" fmla="*/ 94 w 226"/>
                  <a:gd name="T49" fmla="*/ 398 h 429"/>
                  <a:gd name="T50" fmla="*/ 103 w 226"/>
                  <a:gd name="T51" fmla="*/ 404 h 429"/>
                  <a:gd name="T52" fmla="*/ 109 w 226"/>
                  <a:gd name="T53" fmla="*/ 413 h 429"/>
                  <a:gd name="T54" fmla="*/ 103 w 226"/>
                  <a:gd name="T55" fmla="*/ 425 h 429"/>
                  <a:gd name="T56" fmla="*/ 92 w 226"/>
                  <a:gd name="T57" fmla="*/ 429 h 429"/>
                  <a:gd name="T58" fmla="*/ 80 w 226"/>
                  <a:gd name="T59" fmla="*/ 425 h 429"/>
                  <a:gd name="T60" fmla="*/ 77 w 226"/>
                  <a:gd name="T61" fmla="*/ 413 h 429"/>
                  <a:gd name="T62" fmla="*/ 80 w 226"/>
                  <a:gd name="T63" fmla="*/ 404 h 429"/>
                  <a:gd name="T64" fmla="*/ 90 w 226"/>
                  <a:gd name="T65" fmla="*/ 398 h 429"/>
                  <a:gd name="T66" fmla="*/ 30 w 226"/>
                  <a:gd name="T67" fmla="*/ 398 h 429"/>
                  <a:gd name="T68" fmla="*/ 5 w 226"/>
                  <a:gd name="T69" fmla="*/ 396 h 429"/>
                  <a:gd name="T70" fmla="*/ 2 w 226"/>
                  <a:gd name="T71" fmla="*/ 392 h 429"/>
                  <a:gd name="T72" fmla="*/ 0 w 226"/>
                  <a:gd name="T73" fmla="*/ 388 h 429"/>
                  <a:gd name="T74" fmla="*/ 0 w 226"/>
                  <a:gd name="T75" fmla="*/ 379 h 429"/>
                  <a:gd name="T76" fmla="*/ 4 w 226"/>
                  <a:gd name="T77" fmla="*/ 373 h 429"/>
                  <a:gd name="T78" fmla="*/ 7 w 226"/>
                  <a:gd name="T79" fmla="*/ 371 h 429"/>
                  <a:gd name="T80" fmla="*/ 9 w 226"/>
                  <a:gd name="T81" fmla="*/ 369 h 429"/>
                  <a:gd name="T82" fmla="*/ 101 w 226"/>
                  <a:gd name="T83" fmla="*/ 281 h 429"/>
                  <a:gd name="T84" fmla="*/ 9 w 226"/>
                  <a:gd name="T85" fmla="*/ 281 h 429"/>
                  <a:gd name="T86" fmla="*/ 5 w 226"/>
                  <a:gd name="T87" fmla="*/ 279 h 429"/>
                  <a:gd name="T88" fmla="*/ 2 w 226"/>
                  <a:gd name="T89" fmla="*/ 275 h 429"/>
                  <a:gd name="T90" fmla="*/ 0 w 226"/>
                  <a:gd name="T91" fmla="*/ 237 h 429"/>
                  <a:gd name="T92" fmla="*/ 2 w 226"/>
                  <a:gd name="T93" fmla="*/ 235 h 429"/>
                  <a:gd name="T94" fmla="*/ 4 w 226"/>
                  <a:gd name="T95" fmla="*/ 229 h 429"/>
                  <a:gd name="T96" fmla="*/ 9 w 226"/>
                  <a:gd name="T97" fmla="*/ 227 h 429"/>
                  <a:gd name="T98" fmla="*/ 75 w 226"/>
                  <a:gd name="T99" fmla="*/ 152 h 429"/>
                  <a:gd name="T100" fmla="*/ 9 w 226"/>
                  <a:gd name="T101" fmla="*/ 152 h 429"/>
                  <a:gd name="T102" fmla="*/ 5 w 226"/>
                  <a:gd name="T103" fmla="*/ 152 h 429"/>
                  <a:gd name="T104" fmla="*/ 2 w 226"/>
                  <a:gd name="T105" fmla="*/ 146 h 429"/>
                  <a:gd name="T106" fmla="*/ 0 w 226"/>
                  <a:gd name="T107" fmla="*/ 10 h 429"/>
                  <a:gd name="T108" fmla="*/ 2 w 226"/>
                  <a:gd name="T109" fmla="*/ 6 h 429"/>
                  <a:gd name="T110" fmla="*/ 4 w 226"/>
                  <a:gd name="T111" fmla="*/ 2 h 429"/>
                  <a:gd name="T112" fmla="*/ 9 w 226"/>
                  <a:gd name="T113" fmla="*/ 0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" h="429">
                    <a:moveTo>
                      <a:pt x="9" y="0"/>
                    </a:moveTo>
                    <a:lnTo>
                      <a:pt x="182" y="0"/>
                    </a:lnTo>
                    <a:lnTo>
                      <a:pt x="182" y="0"/>
                    </a:lnTo>
                    <a:lnTo>
                      <a:pt x="184" y="0"/>
                    </a:lnTo>
                    <a:lnTo>
                      <a:pt x="188" y="0"/>
                    </a:lnTo>
                    <a:lnTo>
                      <a:pt x="190" y="2"/>
                    </a:lnTo>
                    <a:lnTo>
                      <a:pt x="192" y="6"/>
                    </a:lnTo>
                    <a:lnTo>
                      <a:pt x="192" y="10"/>
                    </a:lnTo>
                    <a:lnTo>
                      <a:pt x="192" y="143"/>
                    </a:lnTo>
                    <a:lnTo>
                      <a:pt x="192" y="144"/>
                    </a:lnTo>
                    <a:lnTo>
                      <a:pt x="192" y="146"/>
                    </a:lnTo>
                    <a:lnTo>
                      <a:pt x="190" y="148"/>
                    </a:lnTo>
                    <a:lnTo>
                      <a:pt x="190" y="150"/>
                    </a:lnTo>
                    <a:lnTo>
                      <a:pt x="186" y="152"/>
                    </a:lnTo>
                    <a:lnTo>
                      <a:pt x="182" y="152"/>
                    </a:lnTo>
                    <a:lnTo>
                      <a:pt x="121" y="152"/>
                    </a:lnTo>
                    <a:lnTo>
                      <a:pt x="121" y="227"/>
                    </a:lnTo>
                    <a:lnTo>
                      <a:pt x="217" y="227"/>
                    </a:lnTo>
                    <a:lnTo>
                      <a:pt x="219" y="227"/>
                    </a:lnTo>
                    <a:lnTo>
                      <a:pt x="221" y="227"/>
                    </a:lnTo>
                    <a:lnTo>
                      <a:pt x="222" y="229"/>
                    </a:lnTo>
                    <a:lnTo>
                      <a:pt x="224" y="229"/>
                    </a:lnTo>
                    <a:lnTo>
                      <a:pt x="226" y="233"/>
                    </a:lnTo>
                    <a:lnTo>
                      <a:pt x="226" y="237"/>
                    </a:lnTo>
                    <a:lnTo>
                      <a:pt x="226" y="271"/>
                    </a:lnTo>
                    <a:lnTo>
                      <a:pt x="226" y="271"/>
                    </a:lnTo>
                    <a:lnTo>
                      <a:pt x="226" y="273"/>
                    </a:lnTo>
                    <a:lnTo>
                      <a:pt x="226" y="275"/>
                    </a:lnTo>
                    <a:lnTo>
                      <a:pt x="224" y="279"/>
                    </a:lnTo>
                    <a:lnTo>
                      <a:pt x="221" y="279"/>
                    </a:lnTo>
                    <a:lnTo>
                      <a:pt x="217" y="281"/>
                    </a:lnTo>
                    <a:lnTo>
                      <a:pt x="126" y="281"/>
                    </a:lnTo>
                    <a:lnTo>
                      <a:pt x="126" y="369"/>
                    </a:lnTo>
                    <a:lnTo>
                      <a:pt x="217" y="369"/>
                    </a:lnTo>
                    <a:lnTo>
                      <a:pt x="221" y="371"/>
                    </a:lnTo>
                    <a:lnTo>
                      <a:pt x="224" y="373"/>
                    </a:lnTo>
                    <a:lnTo>
                      <a:pt x="226" y="375"/>
                    </a:lnTo>
                    <a:lnTo>
                      <a:pt x="226" y="377"/>
                    </a:lnTo>
                    <a:lnTo>
                      <a:pt x="226" y="379"/>
                    </a:lnTo>
                    <a:lnTo>
                      <a:pt x="226" y="379"/>
                    </a:lnTo>
                    <a:lnTo>
                      <a:pt x="226" y="388"/>
                    </a:lnTo>
                    <a:lnTo>
                      <a:pt x="226" y="392"/>
                    </a:lnTo>
                    <a:lnTo>
                      <a:pt x="224" y="394"/>
                    </a:lnTo>
                    <a:lnTo>
                      <a:pt x="222" y="396"/>
                    </a:lnTo>
                    <a:lnTo>
                      <a:pt x="221" y="398"/>
                    </a:lnTo>
                    <a:lnTo>
                      <a:pt x="219" y="398"/>
                    </a:lnTo>
                    <a:lnTo>
                      <a:pt x="217" y="398"/>
                    </a:lnTo>
                    <a:lnTo>
                      <a:pt x="201" y="398"/>
                    </a:lnTo>
                    <a:lnTo>
                      <a:pt x="201" y="398"/>
                    </a:lnTo>
                    <a:lnTo>
                      <a:pt x="94" y="398"/>
                    </a:lnTo>
                    <a:lnTo>
                      <a:pt x="100" y="400"/>
                    </a:lnTo>
                    <a:lnTo>
                      <a:pt x="103" y="404"/>
                    </a:lnTo>
                    <a:lnTo>
                      <a:pt x="107" y="408"/>
                    </a:lnTo>
                    <a:lnTo>
                      <a:pt x="109" y="413"/>
                    </a:lnTo>
                    <a:lnTo>
                      <a:pt x="107" y="419"/>
                    </a:lnTo>
                    <a:lnTo>
                      <a:pt x="103" y="425"/>
                    </a:lnTo>
                    <a:lnTo>
                      <a:pt x="98" y="429"/>
                    </a:lnTo>
                    <a:lnTo>
                      <a:pt x="92" y="429"/>
                    </a:lnTo>
                    <a:lnTo>
                      <a:pt x="86" y="429"/>
                    </a:lnTo>
                    <a:lnTo>
                      <a:pt x="80" y="425"/>
                    </a:lnTo>
                    <a:lnTo>
                      <a:pt x="77" y="419"/>
                    </a:lnTo>
                    <a:lnTo>
                      <a:pt x="77" y="413"/>
                    </a:lnTo>
                    <a:lnTo>
                      <a:pt x="77" y="408"/>
                    </a:lnTo>
                    <a:lnTo>
                      <a:pt x="80" y="404"/>
                    </a:lnTo>
                    <a:lnTo>
                      <a:pt x="84" y="400"/>
                    </a:lnTo>
                    <a:lnTo>
                      <a:pt x="90" y="398"/>
                    </a:lnTo>
                    <a:lnTo>
                      <a:pt x="30" y="398"/>
                    </a:lnTo>
                    <a:lnTo>
                      <a:pt x="30" y="398"/>
                    </a:lnTo>
                    <a:lnTo>
                      <a:pt x="9" y="398"/>
                    </a:lnTo>
                    <a:lnTo>
                      <a:pt x="5" y="396"/>
                    </a:lnTo>
                    <a:lnTo>
                      <a:pt x="4" y="396"/>
                    </a:lnTo>
                    <a:lnTo>
                      <a:pt x="2" y="392"/>
                    </a:lnTo>
                    <a:lnTo>
                      <a:pt x="2" y="390"/>
                    </a:lnTo>
                    <a:lnTo>
                      <a:pt x="0" y="388"/>
                    </a:lnTo>
                    <a:lnTo>
                      <a:pt x="0" y="388"/>
                    </a:lnTo>
                    <a:lnTo>
                      <a:pt x="0" y="379"/>
                    </a:lnTo>
                    <a:lnTo>
                      <a:pt x="2" y="375"/>
                    </a:lnTo>
                    <a:lnTo>
                      <a:pt x="4" y="373"/>
                    </a:lnTo>
                    <a:lnTo>
                      <a:pt x="5" y="371"/>
                    </a:lnTo>
                    <a:lnTo>
                      <a:pt x="7" y="371"/>
                    </a:lnTo>
                    <a:lnTo>
                      <a:pt x="9" y="369"/>
                    </a:lnTo>
                    <a:lnTo>
                      <a:pt x="9" y="369"/>
                    </a:lnTo>
                    <a:lnTo>
                      <a:pt x="101" y="369"/>
                    </a:lnTo>
                    <a:lnTo>
                      <a:pt x="101" y="281"/>
                    </a:lnTo>
                    <a:lnTo>
                      <a:pt x="9" y="281"/>
                    </a:lnTo>
                    <a:lnTo>
                      <a:pt x="9" y="281"/>
                    </a:lnTo>
                    <a:lnTo>
                      <a:pt x="7" y="281"/>
                    </a:lnTo>
                    <a:lnTo>
                      <a:pt x="5" y="279"/>
                    </a:lnTo>
                    <a:lnTo>
                      <a:pt x="4" y="277"/>
                    </a:lnTo>
                    <a:lnTo>
                      <a:pt x="2" y="275"/>
                    </a:lnTo>
                    <a:lnTo>
                      <a:pt x="0" y="271"/>
                    </a:lnTo>
                    <a:lnTo>
                      <a:pt x="0" y="237"/>
                    </a:lnTo>
                    <a:lnTo>
                      <a:pt x="0" y="237"/>
                    </a:lnTo>
                    <a:lnTo>
                      <a:pt x="2" y="235"/>
                    </a:lnTo>
                    <a:lnTo>
                      <a:pt x="2" y="231"/>
                    </a:lnTo>
                    <a:lnTo>
                      <a:pt x="4" y="229"/>
                    </a:lnTo>
                    <a:lnTo>
                      <a:pt x="5" y="227"/>
                    </a:lnTo>
                    <a:lnTo>
                      <a:pt x="9" y="227"/>
                    </a:lnTo>
                    <a:lnTo>
                      <a:pt x="75" y="227"/>
                    </a:lnTo>
                    <a:lnTo>
                      <a:pt x="75" y="152"/>
                    </a:lnTo>
                    <a:lnTo>
                      <a:pt x="9" y="152"/>
                    </a:lnTo>
                    <a:lnTo>
                      <a:pt x="9" y="152"/>
                    </a:lnTo>
                    <a:lnTo>
                      <a:pt x="7" y="152"/>
                    </a:lnTo>
                    <a:lnTo>
                      <a:pt x="5" y="152"/>
                    </a:lnTo>
                    <a:lnTo>
                      <a:pt x="4" y="150"/>
                    </a:lnTo>
                    <a:lnTo>
                      <a:pt x="2" y="146"/>
                    </a:lnTo>
                    <a:lnTo>
                      <a:pt x="0" y="14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5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67297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08" name="Freeform 255"/>
              <p:cNvSpPr>
                <a:spLocks noEditPoints="1"/>
              </p:cNvSpPr>
              <p:nvPr/>
            </p:nvSpPr>
            <p:spPr bwMode="auto">
              <a:xfrm>
                <a:off x="2423013" y="2485716"/>
                <a:ext cx="435349" cy="828323"/>
              </a:xfrm>
              <a:custGeom>
                <a:avLst/>
                <a:gdLst>
                  <a:gd name="T0" fmla="*/ 196 w 226"/>
                  <a:gd name="T1" fmla="*/ 398 h 430"/>
                  <a:gd name="T2" fmla="*/ 217 w 226"/>
                  <a:gd name="T3" fmla="*/ 0 h 430"/>
                  <a:gd name="T4" fmla="*/ 225 w 226"/>
                  <a:gd name="T5" fmla="*/ 6 h 430"/>
                  <a:gd name="T6" fmla="*/ 226 w 226"/>
                  <a:gd name="T7" fmla="*/ 10 h 430"/>
                  <a:gd name="T8" fmla="*/ 223 w 226"/>
                  <a:gd name="T9" fmla="*/ 150 h 430"/>
                  <a:gd name="T10" fmla="*/ 217 w 226"/>
                  <a:gd name="T11" fmla="*/ 154 h 430"/>
                  <a:gd name="T12" fmla="*/ 171 w 226"/>
                  <a:gd name="T13" fmla="*/ 227 h 430"/>
                  <a:gd name="T14" fmla="*/ 223 w 226"/>
                  <a:gd name="T15" fmla="*/ 231 h 430"/>
                  <a:gd name="T16" fmla="*/ 226 w 226"/>
                  <a:gd name="T17" fmla="*/ 236 h 430"/>
                  <a:gd name="T18" fmla="*/ 225 w 226"/>
                  <a:gd name="T19" fmla="*/ 275 h 430"/>
                  <a:gd name="T20" fmla="*/ 219 w 226"/>
                  <a:gd name="T21" fmla="*/ 281 h 430"/>
                  <a:gd name="T22" fmla="*/ 138 w 226"/>
                  <a:gd name="T23" fmla="*/ 281 h 430"/>
                  <a:gd name="T24" fmla="*/ 217 w 226"/>
                  <a:gd name="T25" fmla="*/ 371 h 430"/>
                  <a:gd name="T26" fmla="*/ 223 w 226"/>
                  <a:gd name="T27" fmla="*/ 373 h 430"/>
                  <a:gd name="T28" fmla="*/ 226 w 226"/>
                  <a:gd name="T29" fmla="*/ 388 h 430"/>
                  <a:gd name="T30" fmla="*/ 225 w 226"/>
                  <a:gd name="T31" fmla="*/ 394 h 430"/>
                  <a:gd name="T32" fmla="*/ 217 w 226"/>
                  <a:gd name="T33" fmla="*/ 398 h 430"/>
                  <a:gd name="T34" fmla="*/ 209 w 226"/>
                  <a:gd name="T35" fmla="*/ 404 h 430"/>
                  <a:gd name="T36" fmla="*/ 213 w 226"/>
                  <a:gd name="T37" fmla="*/ 421 h 430"/>
                  <a:gd name="T38" fmla="*/ 198 w 226"/>
                  <a:gd name="T39" fmla="*/ 430 h 430"/>
                  <a:gd name="T40" fmla="*/ 184 w 226"/>
                  <a:gd name="T41" fmla="*/ 425 h 430"/>
                  <a:gd name="T42" fmla="*/ 180 w 226"/>
                  <a:gd name="T43" fmla="*/ 407 h 430"/>
                  <a:gd name="T44" fmla="*/ 194 w 226"/>
                  <a:gd name="T45" fmla="*/ 398 h 430"/>
                  <a:gd name="T46" fmla="*/ 34 w 226"/>
                  <a:gd name="T47" fmla="*/ 404 h 430"/>
                  <a:gd name="T48" fmla="*/ 36 w 226"/>
                  <a:gd name="T49" fmla="*/ 421 h 430"/>
                  <a:gd name="T50" fmla="*/ 23 w 226"/>
                  <a:gd name="T51" fmla="*/ 430 h 430"/>
                  <a:gd name="T52" fmla="*/ 9 w 226"/>
                  <a:gd name="T53" fmla="*/ 425 h 430"/>
                  <a:gd name="T54" fmla="*/ 8 w 226"/>
                  <a:gd name="T55" fmla="*/ 407 h 430"/>
                  <a:gd name="T56" fmla="*/ 21 w 226"/>
                  <a:gd name="T57" fmla="*/ 398 h 430"/>
                  <a:gd name="T58" fmla="*/ 6 w 226"/>
                  <a:gd name="T59" fmla="*/ 398 h 430"/>
                  <a:gd name="T60" fmla="*/ 0 w 226"/>
                  <a:gd name="T61" fmla="*/ 392 h 430"/>
                  <a:gd name="T62" fmla="*/ 0 w 226"/>
                  <a:gd name="T63" fmla="*/ 379 h 430"/>
                  <a:gd name="T64" fmla="*/ 2 w 226"/>
                  <a:gd name="T65" fmla="*/ 373 h 430"/>
                  <a:gd name="T66" fmla="*/ 88 w 226"/>
                  <a:gd name="T67" fmla="*/ 371 h 430"/>
                  <a:gd name="T68" fmla="*/ 6 w 226"/>
                  <a:gd name="T69" fmla="*/ 281 h 430"/>
                  <a:gd name="T70" fmla="*/ 0 w 226"/>
                  <a:gd name="T71" fmla="*/ 275 h 430"/>
                  <a:gd name="T72" fmla="*/ 0 w 226"/>
                  <a:gd name="T73" fmla="*/ 236 h 430"/>
                  <a:gd name="T74" fmla="*/ 4 w 226"/>
                  <a:gd name="T75" fmla="*/ 229 h 430"/>
                  <a:gd name="T76" fmla="*/ 9 w 226"/>
                  <a:gd name="T77" fmla="*/ 227 h 430"/>
                  <a:gd name="T78" fmla="*/ 44 w 226"/>
                  <a:gd name="T79" fmla="*/ 154 h 430"/>
                  <a:gd name="T80" fmla="*/ 36 w 226"/>
                  <a:gd name="T81" fmla="*/ 148 h 430"/>
                  <a:gd name="T82" fmla="*/ 34 w 226"/>
                  <a:gd name="T83" fmla="*/ 144 h 430"/>
                  <a:gd name="T84" fmla="*/ 36 w 226"/>
                  <a:gd name="T85" fmla="*/ 4 h 430"/>
                  <a:gd name="T86" fmla="*/ 44 w 226"/>
                  <a:gd name="T87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6" h="430">
                    <a:moveTo>
                      <a:pt x="196" y="398"/>
                    </a:moveTo>
                    <a:lnTo>
                      <a:pt x="196" y="398"/>
                    </a:lnTo>
                    <a:lnTo>
                      <a:pt x="196" y="398"/>
                    </a:lnTo>
                    <a:lnTo>
                      <a:pt x="196" y="398"/>
                    </a:lnTo>
                    <a:close/>
                    <a:moveTo>
                      <a:pt x="44" y="0"/>
                    </a:moveTo>
                    <a:lnTo>
                      <a:pt x="217" y="0"/>
                    </a:lnTo>
                    <a:lnTo>
                      <a:pt x="221" y="0"/>
                    </a:lnTo>
                    <a:lnTo>
                      <a:pt x="223" y="2"/>
                    </a:lnTo>
                    <a:lnTo>
                      <a:pt x="225" y="6"/>
                    </a:lnTo>
                    <a:lnTo>
                      <a:pt x="225" y="8"/>
                    </a:lnTo>
                    <a:lnTo>
                      <a:pt x="226" y="10"/>
                    </a:lnTo>
                    <a:lnTo>
                      <a:pt x="226" y="10"/>
                    </a:lnTo>
                    <a:lnTo>
                      <a:pt x="226" y="144"/>
                    </a:lnTo>
                    <a:lnTo>
                      <a:pt x="225" y="148"/>
                    </a:lnTo>
                    <a:lnTo>
                      <a:pt x="223" y="150"/>
                    </a:lnTo>
                    <a:lnTo>
                      <a:pt x="221" y="152"/>
                    </a:lnTo>
                    <a:lnTo>
                      <a:pt x="219" y="154"/>
                    </a:lnTo>
                    <a:lnTo>
                      <a:pt x="217" y="154"/>
                    </a:lnTo>
                    <a:lnTo>
                      <a:pt x="217" y="154"/>
                    </a:lnTo>
                    <a:lnTo>
                      <a:pt x="171" y="154"/>
                    </a:lnTo>
                    <a:lnTo>
                      <a:pt x="171" y="227"/>
                    </a:lnTo>
                    <a:lnTo>
                      <a:pt x="217" y="227"/>
                    </a:lnTo>
                    <a:lnTo>
                      <a:pt x="221" y="229"/>
                    </a:lnTo>
                    <a:lnTo>
                      <a:pt x="223" y="231"/>
                    </a:lnTo>
                    <a:lnTo>
                      <a:pt x="225" y="233"/>
                    </a:lnTo>
                    <a:lnTo>
                      <a:pt x="225" y="235"/>
                    </a:lnTo>
                    <a:lnTo>
                      <a:pt x="226" y="236"/>
                    </a:lnTo>
                    <a:lnTo>
                      <a:pt x="226" y="236"/>
                    </a:lnTo>
                    <a:lnTo>
                      <a:pt x="226" y="271"/>
                    </a:lnTo>
                    <a:lnTo>
                      <a:pt x="225" y="275"/>
                    </a:lnTo>
                    <a:lnTo>
                      <a:pt x="223" y="279"/>
                    </a:lnTo>
                    <a:lnTo>
                      <a:pt x="221" y="281"/>
                    </a:lnTo>
                    <a:lnTo>
                      <a:pt x="219" y="281"/>
                    </a:lnTo>
                    <a:lnTo>
                      <a:pt x="217" y="281"/>
                    </a:lnTo>
                    <a:lnTo>
                      <a:pt x="217" y="281"/>
                    </a:lnTo>
                    <a:lnTo>
                      <a:pt x="138" y="281"/>
                    </a:lnTo>
                    <a:lnTo>
                      <a:pt x="138" y="371"/>
                    </a:lnTo>
                    <a:lnTo>
                      <a:pt x="217" y="371"/>
                    </a:lnTo>
                    <a:lnTo>
                      <a:pt x="217" y="371"/>
                    </a:lnTo>
                    <a:lnTo>
                      <a:pt x="219" y="371"/>
                    </a:lnTo>
                    <a:lnTo>
                      <a:pt x="221" y="371"/>
                    </a:lnTo>
                    <a:lnTo>
                      <a:pt x="223" y="373"/>
                    </a:lnTo>
                    <a:lnTo>
                      <a:pt x="225" y="377"/>
                    </a:lnTo>
                    <a:lnTo>
                      <a:pt x="226" y="380"/>
                    </a:lnTo>
                    <a:lnTo>
                      <a:pt x="226" y="388"/>
                    </a:lnTo>
                    <a:lnTo>
                      <a:pt x="226" y="390"/>
                    </a:lnTo>
                    <a:lnTo>
                      <a:pt x="225" y="390"/>
                    </a:lnTo>
                    <a:lnTo>
                      <a:pt x="225" y="394"/>
                    </a:lnTo>
                    <a:lnTo>
                      <a:pt x="223" y="396"/>
                    </a:lnTo>
                    <a:lnTo>
                      <a:pt x="221" y="398"/>
                    </a:lnTo>
                    <a:lnTo>
                      <a:pt x="217" y="398"/>
                    </a:lnTo>
                    <a:lnTo>
                      <a:pt x="198" y="398"/>
                    </a:lnTo>
                    <a:lnTo>
                      <a:pt x="203" y="400"/>
                    </a:lnTo>
                    <a:lnTo>
                      <a:pt x="209" y="404"/>
                    </a:lnTo>
                    <a:lnTo>
                      <a:pt x="213" y="407"/>
                    </a:lnTo>
                    <a:lnTo>
                      <a:pt x="213" y="415"/>
                    </a:lnTo>
                    <a:lnTo>
                      <a:pt x="213" y="421"/>
                    </a:lnTo>
                    <a:lnTo>
                      <a:pt x="209" y="425"/>
                    </a:lnTo>
                    <a:lnTo>
                      <a:pt x="203" y="428"/>
                    </a:lnTo>
                    <a:lnTo>
                      <a:pt x="198" y="430"/>
                    </a:lnTo>
                    <a:lnTo>
                      <a:pt x="196" y="430"/>
                    </a:lnTo>
                    <a:lnTo>
                      <a:pt x="190" y="428"/>
                    </a:lnTo>
                    <a:lnTo>
                      <a:pt x="184" y="425"/>
                    </a:lnTo>
                    <a:lnTo>
                      <a:pt x="180" y="421"/>
                    </a:lnTo>
                    <a:lnTo>
                      <a:pt x="180" y="415"/>
                    </a:lnTo>
                    <a:lnTo>
                      <a:pt x="180" y="407"/>
                    </a:lnTo>
                    <a:lnTo>
                      <a:pt x="184" y="404"/>
                    </a:lnTo>
                    <a:lnTo>
                      <a:pt x="188" y="400"/>
                    </a:lnTo>
                    <a:lnTo>
                      <a:pt x="194" y="398"/>
                    </a:lnTo>
                    <a:lnTo>
                      <a:pt x="23" y="398"/>
                    </a:lnTo>
                    <a:lnTo>
                      <a:pt x="29" y="400"/>
                    </a:lnTo>
                    <a:lnTo>
                      <a:pt x="34" y="404"/>
                    </a:lnTo>
                    <a:lnTo>
                      <a:pt x="36" y="407"/>
                    </a:lnTo>
                    <a:lnTo>
                      <a:pt x="38" y="415"/>
                    </a:lnTo>
                    <a:lnTo>
                      <a:pt x="36" y="421"/>
                    </a:lnTo>
                    <a:lnTo>
                      <a:pt x="34" y="425"/>
                    </a:lnTo>
                    <a:lnTo>
                      <a:pt x="29" y="428"/>
                    </a:lnTo>
                    <a:lnTo>
                      <a:pt x="23" y="430"/>
                    </a:lnTo>
                    <a:lnTo>
                      <a:pt x="21" y="430"/>
                    </a:lnTo>
                    <a:lnTo>
                      <a:pt x="15" y="428"/>
                    </a:lnTo>
                    <a:lnTo>
                      <a:pt x="9" y="425"/>
                    </a:lnTo>
                    <a:lnTo>
                      <a:pt x="8" y="421"/>
                    </a:lnTo>
                    <a:lnTo>
                      <a:pt x="6" y="415"/>
                    </a:lnTo>
                    <a:lnTo>
                      <a:pt x="8" y="407"/>
                    </a:lnTo>
                    <a:lnTo>
                      <a:pt x="9" y="404"/>
                    </a:lnTo>
                    <a:lnTo>
                      <a:pt x="15" y="400"/>
                    </a:lnTo>
                    <a:lnTo>
                      <a:pt x="21" y="398"/>
                    </a:lnTo>
                    <a:lnTo>
                      <a:pt x="9" y="398"/>
                    </a:lnTo>
                    <a:lnTo>
                      <a:pt x="8" y="398"/>
                    </a:lnTo>
                    <a:lnTo>
                      <a:pt x="6" y="398"/>
                    </a:lnTo>
                    <a:lnTo>
                      <a:pt x="4" y="398"/>
                    </a:lnTo>
                    <a:lnTo>
                      <a:pt x="2" y="396"/>
                    </a:lnTo>
                    <a:lnTo>
                      <a:pt x="0" y="392"/>
                    </a:lnTo>
                    <a:lnTo>
                      <a:pt x="0" y="388"/>
                    </a:lnTo>
                    <a:lnTo>
                      <a:pt x="0" y="380"/>
                    </a:lnTo>
                    <a:lnTo>
                      <a:pt x="0" y="379"/>
                    </a:lnTo>
                    <a:lnTo>
                      <a:pt x="0" y="379"/>
                    </a:lnTo>
                    <a:lnTo>
                      <a:pt x="0" y="375"/>
                    </a:lnTo>
                    <a:lnTo>
                      <a:pt x="2" y="373"/>
                    </a:lnTo>
                    <a:lnTo>
                      <a:pt x="6" y="371"/>
                    </a:lnTo>
                    <a:lnTo>
                      <a:pt x="9" y="371"/>
                    </a:lnTo>
                    <a:lnTo>
                      <a:pt x="88" y="371"/>
                    </a:lnTo>
                    <a:lnTo>
                      <a:pt x="88" y="281"/>
                    </a:lnTo>
                    <a:lnTo>
                      <a:pt x="9" y="281"/>
                    </a:lnTo>
                    <a:lnTo>
                      <a:pt x="6" y="281"/>
                    </a:lnTo>
                    <a:lnTo>
                      <a:pt x="2" y="279"/>
                    </a:lnTo>
                    <a:lnTo>
                      <a:pt x="0" y="277"/>
                    </a:lnTo>
                    <a:lnTo>
                      <a:pt x="0" y="275"/>
                    </a:lnTo>
                    <a:lnTo>
                      <a:pt x="0" y="273"/>
                    </a:lnTo>
                    <a:lnTo>
                      <a:pt x="0" y="271"/>
                    </a:lnTo>
                    <a:lnTo>
                      <a:pt x="0" y="236"/>
                    </a:lnTo>
                    <a:lnTo>
                      <a:pt x="0" y="233"/>
                    </a:lnTo>
                    <a:lnTo>
                      <a:pt x="2" y="231"/>
                    </a:lnTo>
                    <a:lnTo>
                      <a:pt x="4" y="229"/>
                    </a:lnTo>
                    <a:lnTo>
                      <a:pt x="6" y="229"/>
                    </a:lnTo>
                    <a:lnTo>
                      <a:pt x="8" y="227"/>
                    </a:lnTo>
                    <a:lnTo>
                      <a:pt x="9" y="227"/>
                    </a:lnTo>
                    <a:lnTo>
                      <a:pt x="115" y="227"/>
                    </a:lnTo>
                    <a:lnTo>
                      <a:pt x="115" y="154"/>
                    </a:lnTo>
                    <a:lnTo>
                      <a:pt x="44" y="154"/>
                    </a:lnTo>
                    <a:lnTo>
                      <a:pt x="40" y="152"/>
                    </a:lnTo>
                    <a:lnTo>
                      <a:pt x="36" y="150"/>
                    </a:lnTo>
                    <a:lnTo>
                      <a:pt x="36" y="148"/>
                    </a:lnTo>
                    <a:lnTo>
                      <a:pt x="34" y="146"/>
                    </a:lnTo>
                    <a:lnTo>
                      <a:pt x="34" y="144"/>
                    </a:lnTo>
                    <a:lnTo>
                      <a:pt x="34" y="144"/>
                    </a:lnTo>
                    <a:lnTo>
                      <a:pt x="34" y="10"/>
                    </a:lnTo>
                    <a:lnTo>
                      <a:pt x="34" y="6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67297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09" name="Rectangle 256"/>
              <p:cNvSpPr>
                <a:spLocks noChangeArrowheads="1"/>
              </p:cNvSpPr>
              <p:nvPr/>
            </p:nvSpPr>
            <p:spPr bwMode="auto">
              <a:xfrm>
                <a:off x="1924095" y="1437981"/>
                <a:ext cx="1089848" cy="567864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10" name="Freeform 257"/>
              <p:cNvSpPr>
                <a:spLocks noEditPoints="1"/>
              </p:cNvSpPr>
              <p:nvPr/>
            </p:nvSpPr>
            <p:spPr bwMode="auto">
              <a:xfrm>
                <a:off x="1885567" y="1416602"/>
                <a:ext cx="1169003" cy="627771"/>
              </a:xfrm>
              <a:custGeom>
                <a:avLst/>
                <a:gdLst>
                  <a:gd name="T0" fmla="*/ 20 w 573"/>
                  <a:gd name="T1" fmla="*/ 19 h 400"/>
                  <a:gd name="T2" fmla="*/ 20 w 573"/>
                  <a:gd name="T3" fmla="*/ 380 h 400"/>
                  <a:gd name="T4" fmla="*/ 553 w 573"/>
                  <a:gd name="T5" fmla="*/ 380 h 400"/>
                  <a:gd name="T6" fmla="*/ 553 w 573"/>
                  <a:gd name="T7" fmla="*/ 19 h 400"/>
                  <a:gd name="T8" fmla="*/ 20 w 573"/>
                  <a:gd name="T9" fmla="*/ 19 h 400"/>
                  <a:gd name="T10" fmla="*/ 0 w 573"/>
                  <a:gd name="T11" fmla="*/ 0 h 400"/>
                  <a:gd name="T12" fmla="*/ 573 w 573"/>
                  <a:gd name="T13" fmla="*/ 0 h 400"/>
                  <a:gd name="T14" fmla="*/ 573 w 573"/>
                  <a:gd name="T15" fmla="*/ 400 h 400"/>
                  <a:gd name="T16" fmla="*/ 0 w 573"/>
                  <a:gd name="T17" fmla="*/ 400 h 400"/>
                  <a:gd name="T18" fmla="*/ 0 w 573"/>
                  <a:gd name="T1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400">
                    <a:moveTo>
                      <a:pt x="20" y="19"/>
                    </a:moveTo>
                    <a:lnTo>
                      <a:pt x="20" y="380"/>
                    </a:lnTo>
                    <a:lnTo>
                      <a:pt x="553" y="380"/>
                    </a:lnTo>
                    <a:lnTo>
                      <a:pt x="553" y="19"/>
                    </a:lnTo>
                    <a:lnTo>
                      <a:pt x="20" y="19"/>
                    </a:lnTo>
                    <a:close/>
                    <a:moveTo>
                      <a:pt x="0" y="0"/>
                    </a:moveTo>
                    <a:lnTo>
                      <a:pt x="573" y="0"/>
                    </a:lnTo>
                    <a:lnTo>
                      <a:pt x="573" y="400"/>
                    </a:lnTo>
                    <a:lnTo>
                      <a:pt x="0" y="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45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11" name="Freeform 258"/>
              <p:cNvSpPr>
                <a:spLocks/>
              </p:cNvSpPr>
              <p:nvPr/>
            </p:nvSpPr>
            <p:spPr bwMode="auto">
              <a:xfrm>
                <a:off x="2174517" y="3225428"/>
                <a:ext cx="159885" cy="88611"/>
              </a:xfrm>
              <a:custGeom>
                <a:avLst/>
                <a:gdLst>
                  <a:gd name="T0" fmla="*/ 37 w 83"/>
                  <a:gd name="T1" fmla="*/ 0 h 46"/>
                  <a:gd name="T2" fmla="*/ 83 w 83"/>
                  <a:gd name="T3" fmla="*/ 0 h 46"/>
                  <a:gd name="T4" fmla="*/ 83 w 83"/>
                  <a:gd name="T5" fmla="*/ 46 h 46"/>
                  <a:gd name="T6" fmla="*/ 0 w 83"/>
                  <a:gd name="T7" fmla="*/ 46 h 46"/>
                  <a:gd name="T8" fmla="*/ 0 w 83"/>
                  <a:gd name="T9" fmla="*/ 35 h 46"/>
                  <a:gd name="T10" fmla="*/ 37 w 83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46">
                    <a:moveTo>
                      <a:pt x="37" y="0"/>
                    </a:moveTo>
                    <a:lnTo>
                      <a:pt x="83" y="0"/>
                    </a:lnTo>
                    <a:lnTo>
                      <a:pt x="83" y="46"/>
                    </a:lnTo>
                    <a:lnTo>
                      <a:pt x="0" y="46"/>
                    </a:lnTo>
                    <a:lnTo>
                      <a:pt x="0" y="35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1D45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12" name="Freeform 259"/>
              <p:cNvSpPr>
                <a:spLocks/>
              </p:cNvSpPr>
              <p:nvPr/>
            </p:nvSpPr>
            <p:spPr bwMode="auto">
              <a:xfrm>
                <a:off x="2245791" y="2838235"/>
                <a:ext cx="535518" cy="387193"/>
              </a:xfrm>
              <a:custGeom>
                <a:avLst/>
                <a:gdLst>
                  <a:gd name="T0" fmla="*/ 0 w 278"/>
                  <a:gd name="T1" fmla="*/ 0 h 201"/>
                  <a:gd name="T2" fmla="*/ 46 w 278"/>
                  <a:gd name="T3" fmla="*/ 0 h 201"/>
                  <a:gd name="T4" fmla="*/ 46 w 278"/>
                  <a:gd name="T5" fmla="*/ 0 h 201"/>
                  <a:gd name="T6" fmla="*/ 278 w 278"/>
                  <a:gd name="T7" fmla="*/ 0 h 201"/>
                  <a:gd name="T8" fmla="*/ 278 w 278"/>
                  <a:gd name="T9" fmla="*/ 44 h 201"/>
                  <a:gd name="T10" fmla="*/ 46 w 278"/>
                  <a:gd name="T11" fmla="*/ 44 h 201"/>
                  <a:gd name="T12" fmla="*/ 46 w 278"/>
                  <a:gd name="T13" fmla="*/ 201 h 201"/>
                  <a:gd name="T14" fmla="*/ 0 w 278"/>
                  <a:gd name="T15" fmla="*/ 201 h 201"/>
                  <a:gd name="T16" fmla="*/ 0 w 278"/>
                  <a:gd name="T17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201">
                    <a:moveTo>
                      <a:pt x="0" y="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78" y="0"/>
                    </a:lnTo>
                    <a:lnTo>
                      <a:pt x="278" y="44"/>
                    </a:lnTo>
                    <a:lnTo>
                      <a:pt x="46" y="44"/>
                    </a:lnTo>
                    <a:lnTo>
                      <a:pt x="46" y="201"/>
                    </a:lnTo>
                    <a:lnTo>
                      <a:pt x="0" y="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B813"/>
              </a:solidFill>
              <a:ln w="0">
                <a:solidFill>
                  <a:srgbClr val="FBC00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13" name="Rectangle 260"/>
              <p:cNvSpPr>
                <a:spLocks noChangeArrowheads="1"/>
              </p:cNvSpPr>
              <p:nvPr/>
            </p:nvSpPr>
            <p:spPr bwMode="auto">
              <a:xfrm>
                <a:off x="2374854" y="2845941"/>
                <a:ext cx="88611" cy="379487"/>
              </a:xfrm>
              <a:prstGeom prst="rect">
                <a:avLst/>
              </a:prstGeom>
              <a:solidFill>
                <a:srgbClr val="FDB813"/>
              </a:solidFill>
              <a:ln w="0">
                <a:solidFill>
                  <a:srgbClr val="FBC00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14" name="Rectangle 261"/>
              <p:cNvSpPr>
                <a:spLocks noChangeArrowheads="1"/>
              </p:cNvSpPr>
              <p:nvPr/>
            </p:nvSpPr>
            <p:spPr bwMode="auto">
              <a:xfrm>
                <a:off x="2451907" y="2260336"/>
                <a:ext cx="329401" cy="577900"/>
              </a:xfrm>
              <a:prstGeom prst="rect">
                <a:avLst/>
              </a:prstGeom>
              <a:solidFill>
                <a:srgbClr val="FA2801"/>
              </a:solidFill>
              <a:ln w="0">
                <a:solidFill>
                  <a:srgbClr val="FA28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15" name="Freeform 262"/>
              <p:cNvSpPr>
                <a:spLocks/>
              </p:cNvSpPr>
              <p:nvPr/>
            </p:nvSpPr>
            <p:spPr bwMode="auto">
              <a:xfrm>
                <a:off x="2303580" y="3225428"/>
                <a:ext cx="159885" cy="88611"/>
              </a:xfrm>
              <a:custGeom>
                <a:avLst/>
                <a:gdLst>
                  <a:gd name="T0" fmla="*/ 35 w 83"/>
                  <a:gd name="T1" fmla="*/ 0 h 46"/>
                  <a:gd name="T2" fmla="*/ 83 w 83"/>
                  <a:gd name="T3" fmla="*/ 0 h 46"/>
                  <a:gd name="T4" fmla="*/ 83 w 83"/>
                  <a:gd name="T5" fmla="*/ 46 h 46"/>
                  <a:gd name="T6" fmla="*/ 0 w 83"/>
                  <a:gd name="T7" fmla="*/ 46 h 46"/>
                  <a:gd name="T8" fmla="*/ 0 w 83"/>
                  <a:gd name="T9" fmla="*/ 35 h 46"/>
                  <a:gd name="T10" fmla="*/ 35 w 83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46">
                    <a:moveTo>
                      <a:pt x="35" y="0"/>
                    </a:moveTo>
                    <a:lnTo>
                      <a:pt x="83" y="0"/>
                    </a:lnTo>
                    <a:lnTo>
                      <a:pt x="83" y="46"/>
                    </a:lnTo>
                    <a:lnTo>
                      <a:pt x="0" y="46"/>
                    </a:lnTo>
                    <a:lnTo>
                      <a:pt x="0" y="3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1D45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16" name="Freeform 265"/>
              <p:cNvSpPr>
                <a:spLocks/>
              </p:cNvSpPr>
              <p:nvPr/>
            </p:nvSpPr>
            <p:spPr bwMode="auto">
              <a:xfrm>
                <a:off x="2696551" y="2838235"/>
                <a:ext cx="84758" cy="0"/>
              </a:xfrm>
              <a:custGeom>
                <a:avLst/>
                <a:gdLst>
                  <a:gd name="T0" fmla="*/ 44 w 44"/>
                  <a:gd name="T1" fmla="*/ 44 w 44"/>
                  <a:gd name="T2" fmla="*/ 0 w 44"/>
                  <a:gd name="T3" fmla="*/ 44 w 4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44">
                    <a:moveTo>
                      <a:pt x="44" y="0"/>
                    </a:moveTo>
                    <a:lnTo>
                      <a:pt x="44" y="0"/>
                    </a:lnTo>
                    <a:lnTo>
                      <a:pt x="0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DFAE00"/>
              </a:solidFill>
              <a:ln w="0">
                <a:solidFill>
                  <a:srgbClr val="DFAE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17" name="Rectangle 267"/>
              <p:cNvSpPr>
                <a:spLocks noChangeArrowheads="1"/>
              </p:cNvSpPr>
              <p:nvPr/>
            </p:nvSpPr>
            <p:spPr bwMode="auto">
              <a:xfrm>
                <a:off x="2451907" y="2838235"/>
                <a:ext cx="181074" cy="1926"/>
              </a:xfrm>
              <a:prstGeom prst="rect">
                <a:avLst/>
              </a:prstGeom>
              <a:solidFill>
                <a:srgbClr val="DFAE00"/>
              </a:solidFill>
              <a:ln w="0">
                <a:solidFill>
                  <a:srgbClr val="DFAE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18" name="Freeform 268"/>
              <p:cNvSpPr>
                <a:spLocks/>
              </p:cNvSpPr>
              <p:nvPr/>
            </p:nvSpPr>
            <p:spPr bwMode="auto">
              <a:xfrm>
                <a:off x="2451907" y="2630191"/>
                <a:ext cx="181074" cy="208044"/>
              </a:xfrm>
              <a:custGeom>
                <a:avLst/>
                <a:gdLst>
                  <a:gd name="T0" fmla="*/ 94 w 94"/>
                  <a:gd name="T1" fmla="*/ 0 h 108"/>
                  <a:gd name="T2" fmla="*/ 94 w 94"/>
                  <a:gd name="T3" fmla="*/ 108 h 108"/>
                  <a:gd name="T4" fmla="*/ 0 w 94"/>
                  <a:gd name="T5" fmla="*/ 108 h 108"/>
                  <a:gd name="T6" fmla="*/ 0 w 94"/>
                  <a:gd name="T7" fmla="*/ 54 h 108"/>
                  <a:gd name="T8" fmla="*/ 94 w 94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08">
                    <a:moveTo>
                      <a:pt x="94" y="0"/>
                    </a:moveTo>
                    <a:lnTo>
                      <a:pt x="94" y="108"/>
                    </a:lnTo>
                    <a:lnTo>
                      <a:pt x="0" y="108"/>
                    </a:lnTo>
                    <a:lnTo>
                      <a:pt x="0" y="54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DC1E00"/>
              </a:solidFill>
              <a:ln w="0">
                <a:solidFill>
                  <a:srgbClr val="DC1E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19" name="Freeform 269"/>
              <p:cNvSpPr>
                <a:spLocks/>
              </p:cNvSpPr>
              <p:nvPr/>
            </p:nvSpPr>
            <p:spPr bwMode="auto">
              <a:xfrm>
                <a:off x="1442513" y="3217723"/>
                <a:ext cx="159885" cy="86685"/>
              </a:xfrm>
              <a:custGeom>
                <a:avLst/>
                <a:gdLst>
                  <a:gd name="T0" fmla="*/ 0 w 83"/>
                  <a:gd name="T1" fmla="*/ 0 h 45"/>
                  <a:gd name="T2" fmla="*/ 48 w 83"/>
                  <a:gd name="T3" fmla="*/ 0 h 45"/>
                  <a:gd name="T4" fmla="*/ 83 w 83"/>
                  <a:gd name="T5" fmla="*/ 35 h 45"/>
                  <a:gd name="T6" fmla="*/ 83 w 83"/>
                  <a:gd name="T7" fmla="*/ 45 h 45"/>
                  <a:gd name="T8" fmla="*/ 0 w 83"/>
                  <a:gd name="T9" fmla="*/ 45 h 45"/>
                  <a:gd name="T10" fmla="*/ 0 w 83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45">
                    <a:moveTo>
                      <a:pt x="0" y="0"/>
                    </a:moveTo>
                    <a:lnTo>
                      <a:pt x="48" y="0"/>
                    </a:lnTo>
                    <a:lnTo>
                      <a:pt x="83" y="35"/>
                    </a:lnTo>
                    <a:lnTo>
                      <a:pt x="83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4579"/>
              </a:solidFill>
              <a:ln w="0">
                <a:solidFill>
                  <a:srgbClr val="001D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20" name="Freeform 270"/>
              <p:cNvSpPr>
                <a:spLocks/>
              </p:cNvSpPr>
              <p:nvPr/>
            </p:nvSpPr>
            <p:spPr bwMode="auto">
              <a:xfrm>
                <a:off x="999459" y="2830530"/>
                <a:ext cx="535518" cy="387193"/>
              </a:xfrm>
              <a:custGeom>
                <a:avLst/>
                <a:gdLst>
                  <a:gd name="T0" fmla="*/ 0 w 278"/>
                  <a:gd name="T1" fmla="*/ 0 h 201"/>
                  <a:gd name="T2" fmla="*/ 278 w 278"/>
                  <a:gd name="T3" fmla="*/ 0 h 201"/>
                  <a:gd name="T4" fmla="*/ 278 w 278"/>
                  <a:gd name="T5" fmla="*/ 201 h 201"/>
                  <a:gd name="T6" fmla="*/ 230 w 278"/>
                  <a:gd name="T7" fmla="*/ 201 h 201"/>
                  <a:gd name="T8" fmla="*/ 230 w 278"/>
                  <a:gd name="T9" fmla="*/ 44 h 201"/>
                  <a:gd name="T10" fmla="*/ 0 w 278"/>
                  <a:gd name="T11" fmla="*/ 44 h 201"/>
                  <a:gd name="T12" fmla="*/ 0 w 278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8" h="201">
                    <a:moveTo>
                      <a:pt x="0" y="0"/>
                    </a:moveTo>
                    <a:lnTo>
                      <a:pt x="278" y="0"/>
                    </a:lnTo>
                    <a:lnTo>
                      <a:pt x="278" y="201"/>
                    </a:lnTo>
                    <a:lnTo>
                      <a:pt x="230" y="201"/>
                    </a:lnTo>
                    <a:lnTo>
                      <a:pt x="230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B813"/>
              </a:solidFill>
              <a:ln w="0">
                <a:solidFill>
                  <a:srgbClr val="FBC00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21" name="Rectangle 271"/>
              <p:cNvSpPr>
                <a:spLocks noChangeArrowheads="1"/>
              </p:cNvSpPr>
              <p:nvPr/>
            </p:nvSpPr>
            <p:spPr bwMode="auto">
              <a:xfrm>
                <a:off x="1321155" y="2834383"/>
                <a:ext cx="88611" cy="383340"/>
              </a:xfrm>
              <a:prstGeom prst="rect">
                <a:avLst/>
              </a:prstGeom>
              <a:solidFill>
                <a:srgbClr val="FDB813"/>
              </a:solidFill>
              <a:ln w="0">
                <a:solidFill>
                  <a:srgbClr val="FBC00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22" name="Freeform 272"/>
              <p:cNvSpPr>
                <a:spLocks/>
              </p:cNvSpPr>
              <p:nvPr/>
            </p:nvSpPr>
            <p:spPr bwMode="auto">
              <a:xfrm>
                <a:off x="999459" y="2252630"/>
                <a:ext cx="369854" cy="577900"/>
              </a:xfrm>
              <a:custGeom>
                <a:avLst/>
                <a:gdLst>
                  <a:gd name="T0" fmla="*/ 50 w 192"/>
                  <a:gd name="T1" fmla="*/ 0 h 300"/>
                  <a:gd name="T2" fmla="*/ 153 w 192"/>
                  <a:gd name="T3" fmla="*/ 0 h 300"/>
                  <a:gd name="T4" fmla="*/ 159 w 192"/>
                  <a:gd name="T5" fmla="*/ 2 h 300"/>
                  <a:gd name="T6" fmla="*/ 169 w 192"/>
                  <a:gd name="T7" fmla="*/ 6 h 300"/>
                  <a:gd name="T8" fmla="*/ 176 w 192"/>
                  <a:gd name="T9" fmla="*/ 14 h 300"/>
                  <a:gd name="T10" fmla="*/ 184 w 192"/>
                  <a:gd name="T11" fmla="*/ 25 h 300"/>
                  <a:gd name="T12" fmla="*/ 190 w 192"/>
                  <a:gd name="T13" fmla="*/ 41 h 300"/>
                  <a:gd name="T14" fmla="*/ 192 w 192"/>
                  <a:gd name="T15" fmla="*/ 66 h 300"/>
                  <a:gd name="T16" fmla="*/ 192 w 192"/>
                  <a:gd name="T17" fmla="*/ 300 h 300"/>
                  <a:gd name="T18" fmla="*/ 0 w 192"/>
                  <a:gd name="T19" fmla="*/ 300 h 300"/>
                  <a:gd name="T20" fmla="*/ 0 w 192"/>
                  <a:gd name="T21" fmla="*/ 62 h 300"/>
                  <a:gd name="T22" fmla="*/ 4 w 192"/>
                  <a:gd name="T23" fmla="*/ 39 h 300"/>
                  <a:gd name="T24" fmla="*/ 7 w 192"/>
                  <a:gd name="T25" fmla="*/ 23 h 300"/>
                  <a:gd name="T26" fmla="*/ 17 w 192"/>
                  <a:gd name="T27" fmla="*/ 12 h 300"/>
                  <a:gd name="T28" fmla="*/ 25 w 192"/>
                  <a:gd name="T29" fmla="*/ 6 h 300"/>
                  <a:gd name="T30" fmla="*/ 34 w 192"/>
                  <a:gd name="T31" fmla="*/ 2 h 300"/>
                  <a:gd name="T32" fmla="*/ 42 w 192"/>
                  <a:gd name="T33" fmla="*/ 0 h 300"/>
                  <a:gd name="T34" fmla="*/ 48 w 192"/>
                  <a:gd name="T35" fmla="*/ 0 h 300"/>
                  <a:gd name="T36" fmla="*/ 50 w 192"/>
                  <a:gd name="T37" fmla="*/ 0 h 300"/>
                  <a:gd name="T38" fmla="*/ 50 w 192"/>
                  <a:gd name="T3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2" h="300">
                    <a:moveTo>
                      <a:pt x="50" y="0"/>
                    </a:moveTo>
                    <a:lnTo>
                      <a:pt x="153" y="0"/>
                    </a:lnTo>
                    <a:lnTo>
                      <a:pt x="159" y="2"/>
                    </a:lnTo>
                    <a:lnTo>
                      <a:pt x="169" y="6"/>
                    </a:lnTo>
                    <a:lnTo>
                      <a:pt x="176" y="14"/>
                    </a:lnTo>
                    <a:lnTo>
                      <a:pt x="184" y="25"/>
                    </a:lnTo>
                    <a:lnTo>
                      <a:pt x="190" y="41"/>
                    </a:lnTo>
                    <a:lnTo>
                      <a:pt x="192" y="66"/>
                    </a:lnTo>
                    <a:lnTo>
                      <a:pt x="192" y="300"/>
                    </a:lnTo>
                    <a:lnTo>
                      <a:pt x="0" y="300"/>
                    </a:lnTo>
                    <a:lnTo>
                      <a:pt x="0" y="62"/>
                    </a:lnTo>
                    <a:lnTo>
                      <a:pt x="4" y="39"/>
                    </a:lnTo>
                    <a:lnTo>
                      <a:pt x="7" y="23"/>
                    </a:lnTo>
                    <a:lnTo>
                      <a:pt x="17" y="12"/>
                    </a:lnTo>
                    <a:lnTo>
                      <a:pt x="25" y="6"/>
                    </a:lnTo>
                    <a:lnTo>
                      <a:pt x="34" y="2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1EBA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23" name="Freeform 273"/>
              <p:cNvSpPr>
                <a:spLocks/>
              </p:cNvSpPr>
              <p:nvPr/>
            </p:nvSpPr>
            <p:spPr bwMode="auto">
              <a:xfrm>
                <a:off x="1321155" y="3217723"/>
                <a:ext cx="157959" cy="86685"/>
              </a:xfrm>
              <a:custGeom>
                <a:avLst/>
                <a:gdLst>
                  <a:gd name="T0" fmla="*/ 0 w 82"/>
                  <a:gd name="T1" fmla="*/ 0 h 45"/>
                  <a:gd name="T2" fmla="*/ 46 w 82"/>
                  <a:gd name="T3" fmla="*/ 0 h 45"/>
                  <a:gd name="T4" fmla="*/ 82 w 82"/>
                  <a:gd name="T5" fmla="*/ 35 h 45"/>
                  <a:gd name="T6" fmla="*/ 82 w 82"/>
                  <a:gd name="T7" fmla="*/ 45 h 45"/>
                  <a:gd name="T8" fmla="*/ 0 w 82"/>
                  <a:gd name="T9" fmla="*/ 45 h 45"/>
                  <a:gd name="T10" fmla="*/ 0 w 82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>
                    <a:moveTo>
                      <a:pt x="0" y="0"/>
                    </a:moveTo>
                    <a:lnTo>
                      <a:pt x="46" y="0"/>
                    </a:lnTo>
                    <a:lnTo>
                      <a:pt x="82" y="35"/>
                    </a:lnTo>
                    <a:lnTo>
                      <a:pt x="82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45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24" name="Rectangle 274"/>
              <p:cNvSpPr>
                <a:spLocks noChangeArrowheads="1"/>
              </p:cNvSpPr>
              <p:nvPr/>
            </p:nvSpPr>
            <p:spPr bwMode="auto">
              <a:xfrm>
                <a:off x="999459" y="2770814"/>
                <a:ext cx="1926" cy="59716"/>
              </a:xfrm>
              <a:prstGeom prst="rect">
                <a:avLst/>
              </a:prstGeom>
              <a:solidFill>
                <a:srgbClr val="008D00"/>
              </a:solidFill>
              <a:ln w="0">
                <a:solidFill>
                  <a:srgbClr val="008D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25" name="Freeform 276"/>
              <p:cNvSpPr>
                <a:spLocks/>
              </p:cNvSpPr>
              <p:nvPr/>
            </p:nvSpPr>
            <p:spPr bwMode="auto">
              <a:xfrm>
                <a:off x="1145859" y="2622486"/>
                <a:ext cx="223454" cy="208044"/>
              </a:xfrm>
              <a:custGeom>
                <a:avLst/>
                <a:gdLst>
                  <a:gd name="T0" fmla="*/ 0 w 116"/>
                  <a:gd name="T1" fmla="*/ 0 h 108"/>
                  <a:gd name="T2" fmla="*/ 10 w 116"/>
                  <a:gd name="T3" fmla="*/ 0 h 108"/>
                  <a:gd name="T4" fmla="*/ 116 w 116"/>
                  <a:gd name="T5" fmla="*/ 54 h 108"/>
                  <a:gd name="T6" fmla="*/ 116 w 116"/>
                  <a:gd name="T7" fmla="*/ 108 h 108"/>
                  <a:gd name="T8" fmla="*/ 0 w 116"/>
                  <a:gd name="T9" fmla="*/ 108 h 108"/>
                  <a:gd name="T10" fmla="*/ 0 w 116"/>
                  <a:gd name="T11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8">
                    <a:moveTo>
                      <a:pt x="0" y="0"/>
                    </a:moveTo>
                    <a:lnTo>
                      <a:pt x="10" y="0"/>
                    </a:lnTo>
                    <a:lnTo>
                      <a:pt x="116" y="54"/>
                    </a:lnTo>
                    <a:lnTo>
                      <a:pt x="116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>
                  <a:alpha val="13000"/>
                </a:sysClr>
              </a:solidFill>
              <a:ln w="0">
                <a:solidFill>
                  <a:srgbClr val="44D7E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26" name="Rectangle 277"/>
              <p:cNvSpPr>
                <a:spLocks noChangeArrowheads="1"/>
              </p:cNvSpPr>
              <p:nvPr/>
            </p:nvSpPr>
            <p:spPr bwMode="auto">
              <a:xfrm>
                <a:off x="999459" y="2770814"/>
                <a:ext cx="1926" cy="59716"/>
              </a:xfrm>
              <a:prstGeom prst="rect">
                <a:avLst/>
              </a:prstGeom>
              <a:solidFill>
                <a:srgbClr val="D3DEDD"/>
              </a:solidFill>
              <a:ln w="0">
                <a:solidFill>
                  <a:srgbClr val="D3DEDD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27" name="Freeform 282"/>
              <p:cNvSpPr>
                <a:spLocks/>
              </p:cNvSpPr>
              <p:nvPr/>
            </p:nvSpPr>
            <p:spPr bwMode="auto">
              <a:xfrm>
                <a:off x="1286481" y="2416368"/>
                <a:ext cx="104022" cy="104022"/>
              </a:xfrm>
              <a:custGeom>
                <a:avLst/>
                <a:gdLst>
                  <a:gd name="T0" fmla="*/ 29 w 54"/>
                  <a:gd name="T1" fmla="*/ 0 h 54"/>
                  <a:gd name="T2" fmla="*/ 39 w 54"/>
                  <a:gd name="T3" fmla="*/ 0 h 54"/>
                  <a:gd name="T4" fmla="*/ 48 w 54"/>
                  <a:gd name="T5" fmla="*/ 7 h 54"/>
                  <a:gd name="T6" fmla="*/ 54 w 54"/>
                  <a:gd name="T7" fmla="*/ 17 h 54"/>
                  <a:gd name="T8" fmla="*/ 54 w 54"/>
                  <a:gd name="T9" fmla="*/ 29 h 54"/>
                  <a:gd name="T10" fmla="*/ 47 w 54"/>
                  <a:gd name="T11" fmla="*/ 38 h 54"/>
                  <a:gd name="T12" fmla="*/ 47 w 54"/>
                  <a:gd name="T13" fmla="*/ 38 h 54"/>
                  <a:gd name="T14" fmla="*/ 47 w 54"/>
                  <a:gd name="T15" fmla="*/ 38 h 54"/>
                  <a:gd name="T16" fmla="*/ 29 w 54"/>
                  <a:gd name="T17" fmla="*/ 54 h 54"/>
                  <a:gd name="T18" fmla="*/ 0 w 54"/>
                  <a:gd name="T19" fmla="*/ 21 h 54"/>
                  <a:gd name="T20" fmla="*/ 18 w 54"/>
                  <a:gd name="T21" fmla="*/ 6 h 54"/>
                  <a:gd name="T22" fmla="*/ 18 w 54"/>
                  <a:gd name="T23" fmla="*/ 6 h 54"/>
                  <a:gd name="T24" fmla="*/ 18 w 54"/>
                  <a:gd name="T25" fmla="*/ 4 h 54"/>
                  <a:gd name="T26" fmla="*/ 29 w 54"/>
                  <a:gd name="T2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54">
                    <a:moveTo>
                      <a:pt x="29" y="0"/>
                    </a:moveTo>
                    <a:lnTo>
                      <a:pt x="39" y="0"/>
                    </a:lnTo>
                    <a:lnTo>
                      <a:pt x="48" y="7"/>
                    </a:lnTo>
                    <a:lnTo>
                      <a:pt x="54" y="17"/>
                    </a:lnTo>
                    <a:lnTo>
                      <a:pt x="54" y="29"/>
                    </a:lnTo>
                    <a:lnTo>
                      <a:pt x="47" y="38"/>
                    </a:lnTo>
                    <a:lnTo>
                      <a:pt x="47" y="38"/>
                    </a:lnTo>
                    <a:lnTo>
                      <a:pt x="47" y="38"/>
                    </a:lnTo>
                    <a:lnTo>
                      <a:pt x="29" y="54"/>
                    </a:lnTo>
                    <a:lnTo>
                      <a:pt x="0" y="21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8FF88"/>
              </a:solidFill>
              <a:ln w="0">
                <a:solidFill>
                  <a:srgbClr val="F8FF8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28" name="Freeform 283"/>
              <p:cNvSpPr>
                <a:spLocks/>
              </p:cNvSpPr>
              <p:nvPr/>
            </p:nvSpPr>
            <p:spPr bwMode="auto">
              <a:xfrm>
                <a:off x="1265292" y="2106229"/>
                <a:ext cx="15411" cy="9632"/>
              </a:xfrm>
              <a:custGeom>
                <a:avLst/>
                <a:gdLst>
                  <a:gd name="T0" fmla="*/ 4 w 8"/>
                  <a:gd name="T1" fmla="*/ 0 h 5"/>
                  <a:gd name="T2" fmla="*/ 6 w 8"/>
                  <a:gd name="T3" fmla="*/ 0 h 5"/>
                  <a:gd name="T4" fmla="*/ 8 w 8"/>
                  <a:gd name="T5" fmla="*/ 3 h 5"/>
                  <a:gd name="T6" fmla="*/ 6 w 8"/>
                  <a:gd name="T7" fmla="*/ 5 h 5"/>
                  <a:gd name="T8" fmla="*/ 2 w 8"/>
                  <a:gd name="T9" fmla="*/ 5 h 5"/>
                  <a:gd name="T10" fmla="*/ 0 w 8"/>
                  <a:gd name="T11" fmla="*/ 3 h 5"/>
                  <a:gd name="T12" fmla="*/ 0 w 8"/>
                  <a:gd name="T13" fmla="*/ 1 h 5"/>
                  <a:gd name="T14" fmla="*/ 2 w 8"/>
                  <a:gd name="T15" fmla="*/ 0 h 5"/>
                  <a:gd name="T16" fmla="*/ 4 w 8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5">
                    <a:moveTo>
                      <a:pt x="4" y="0"/>
                    </a:moveTo>
                    <a:lnTo>
                      <a:pt x="6" y="0"/>
                    </a:lnTo>
                    <a:lnTo>
                      <a:pt x="8" y="3"/>
                    </a:lnTo>
                    <a:lnTo>
                      <a:pt x="6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29" name="Freeform 284"/>
              <p:cNvSpPr>
                <a:spLocks/>
              </p:cNvSpPr>
              <p:nvPr/>
            </p:nvSpPr>
            <p:spPr bwMode="auto">
              <a:xfrm>
                <a:off x="1286481" y="2079260"/>
                <a:ext cx="42379" cy="77053"/>
              </a:xfrm>
              <a:custGeom>
                <a:avLst/>
                <a:gdLst>
                  <a:gd name="T0" fmla="*/ 18 w 22"/>
                  <a:gd name="T1" fmla="*/ 0 h 40"/>
                  <a:gd name="T2" fmla="*/ 22 w 22"/>
                  <a:gd name="T3" fmla="*/ 40 h 40"/>
                  <a:gd name="T4" fmla="*/ 0 w 22"/>
                  <a:gd name="T5" fmla="*/ 37 h 40"/>
                  <a:gd name="T6" fmla="*/ 18 w 2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40">
                    <a:moveTo>
                      <a:pt x="18" y="0"/>
                    </a:moveTo>
                    <a:lnTo>
                      <a:pt x="22" y="40"/>
                    </a:lnTo>
                    <a:lnTo>
                      <a:pt x="0" y="3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BC005"/>
              </a:solidFill>
              <a:ln w="0">
                <a:solidFill>
                  <a:srgbClr val="FBC00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30" name="Freeform 285"/>
              <p:cNvSpPr>
                <a:spLocks/>
              </p:cNvSpPr>
              <p:nvPr/>
            </p:nvSpPr>
            <p:spPr bwMode="auto">
              <a:xfrm>
                <a:off x="1993442" y="1720962"/>
                <a:ext cx="308212" cy="385266"/>
              </a:xfrm>
              <a:custGeom>
                <a:avLst/>
                <a:gdLst>
                  <a:gd name="T0" fmla="*/ 160 w 160"/>
                  <a:gd name="T1" fmla="*/ 0 h 200"/>
                  <a:gd name="T2" fmla="*/ 160 w 160"/>
                  <a:gd name="T3" fmla="*/ 0 h 200"/>
                  <a:gd name="T4" fmla="*/ 160 w 160"/>
                  <a:gd name="T5" fmla="*/ 2 h 200"/>
                  <a:gd name="T6" fmla="*/ 160 w 160"/>
                  <a:gd name="T7" fmla="*/ 15 h 200"/>
                  <a:gd name="T8" fmla="*/ 158 w 160"/>
                  <a:gd name="T9" fmla="*/ 40 h 200"/>
                  <a:gd name="T10" fmla="*/ 152 w 160"/>
                  <a:gd name="T11" fmla="*/ 71 h 200"/>
                  <a:gd name="T12" fmla="*/ 144 w 160"/>
                  <a:gd name="T13" fmla="*/ 96 h 200"/>
                  <a:gd name="T14" fmla="*/ 133 w 160"/>
                  <a:gd name="T15" fmla="*/ 123 h 200"/>
                  <a:gd name="T16" fmla="*/ 115 w 160"/>
                  <a:gd name="T17" fmla="*/ 148 h 200"/>
                  <a:gd name="T18" fmla="*/ 94 w 160"/>
                  <a:gd name="T19" fmla="*/ 169 h 200"/>
                  <a:gd name="T20" fmla="*/ 69 w 160"/>
                  <a:gd name="T21" fmla="*/ 184 h 200"/>
                  <a:gd name="T22" fmla="*/ 40 w 160"/>
                  <a:gd name="T23" fmla="*/ 196 h 200"/>
                  <a:gd name="T24" fmla="*/ 6 w 160"/>
                  <a:gd name="T25" fmla="*/ 200 h 200"/>
                  <a:gd name="T26" fmla="*/ 6 w 160"/>
                  <a:gd name="T27" fmla="*/ 200 h 200"/>
                  <a:gd name="T28" fmla="*/ 0 w 160"/>
                  <a:gd name="T29" fmla="*/ 200 h 200"/>
                  <a:gd name="T30" fmla="*/ 2 w 160"/>
                  <a:gd name="T31" fmla="*/ 159 h 200"/>
                  <a:gd name="T32" fmla="*/ 6 w 160"/>
                  <a:gd name="T33" fmla="*/ 159 h 200"/>
                  <a:gd name="T34" fmla="*/ 31 w 160"/>
                  <a:gd name="T35" fmla="*/ 157 h 200"/>
                  <a:gd name="T36" fmla="*/ 52 w 160"/>
                  <a:gd name="T37" fmla="*/ 150 h 200"/>
                  <a:gd name="T38" fmla="*/ 69 w 160"/>
                  <a:gd name="T39" fmla="*/ 138 h 200"/>
                  <a:gd name="T40" fmla="*/ 90 w 160"/>
                  <a:gd name="T41" fmla="*/ 117 h 200"/>
                  <a:gd name="T42" fmla="*/ 104 w 160"/>
                  <a:gd name="T43" fmla="*/ 90 h 200"/>
                  <a:gd name="T44" fmla="*/ 113 w 160"/>
                  <a:gd name="T45" fmla="*/ 61 h 200"/>
                  <a:gd name="T46" fmla="*/ 119 w 160"/>
                  <a:gd name="T47" fmla="*/ 34 h 200"/>
                  <a:gd name="T48" fmla="*/ 121 w 160"/>
                  <a:gd name="T49" fmla="*/ 13 h 200"/>
                  <a:gd name="T50" fmla="*/ 121 w 160"/>
                  <a:gd name="T51" fmla="*/ 2 h 200"/>
                  <a:gd name="T52" fmla="*/ 121 w 160"/>
                  <a:gd name="T53" fmla="*/ 0 h 200"/>
                  <a:gd name="T54" fmla="*/ 121 w 160"/>
                  <a:gd name="T55" fmla="*/ 0 h 200"/>
                  <a:gd name="T56" fmla="*/ 121 w 160"/>
                  <a:gd name="T57" fmla="*/ 0 h 200"/>
                  <a:gd name="T58" fmla="*/ 160 w 160"/>
                  <a:gd name="T59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0" h="200">
                    <a:moveTo>
                      <a:pt x="160" y="0"/>
                    </a:moveTo>
                    <a:lnTo>
                      <a:pt x="160" y="0"/>
                    </a:lnTo>
                    <a:lnTo>
                      <a:pt x="160" y="2"/>
                    </a:lnTo>
                    <a:lnTo>
                      <a:pt x="160" y="15"/>
                    </a:lnTo>
                    <a:lnTo>
                      <a:pt x="158" y="40"/>
                    </a:lnTo>
                    <a:lnTo>
                      <a:pt x="152" y="71"/>
                    </a:lnTo>
                    <a:lnTo>
                      <a:pt x="144" y="96"/>
                    </a:lnTo>
                    <a:lnTo>
                      <a:pt x="133" y="123"/>
                    </a:lnTo>
                    <a:lnTo>
                      <a:pt x="115" y="148"/>
                    </a:lnTo>
                    <a:lnTo>
                      <a:pt x="94" y="169"/>
                    </a:lnTo>
                    <a:lnTo>
                      <a:pt x="69" y="184"/>
                    </a:lnTo>
                    <a:lnTo>
                      <a:pt x="40" y="196"/>
                    </a:lnTo>
                    <a:lnTo>
                      <a:pt x="6" y="200"/>
                    </a:lnTo>
                    <a:lnTo>
                      <a:pt x="6" y="200"/>
                    </a:lnTo>
                    <a:lnTo>
                      <a:pt x="0" y="200"/>
                    </a:lnTo>
                    <a:lnTo>
                      <a:pt x="2" y="159"/>
                    </a:lnTo>
                    <a:lnTo>
                      <a:pt x="6" y="159"/>
                    </a:lnTo>
                    <a:lnTo>
                      <a:pt x="31" y="157"/>
                    </a:lnTo>
                    <a:lnTo>
                      <a:pt x="52" y="150"/>
                    </a:lnTo>
                    <a:lnTo>
                      <a:pt x="69" y="138"/>
                    </a:lnTo>
                    <a:lnTo>
                      <a:pt x="90" y="117"/>
                    </a:lnTo>
                    <a:lnTo>
                      <a:pt x="104" y="90"/>
                    </a:lnTo>
                    <a:lnTo>
                      <a:pt x="113" y="61"/>
                    </a:lnTo>
                    <a:lnTo>
                      <a:pt x="119" y="34"/>
                    </a:lnTo>
                    <a:lnTo>
                      <a:pt x="121" y="13"/>
                    </a:lnTo>
                    <a:lnTo>
                      <a:pt x="121" y="2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F1FF0F"/>
              </a:solidFill>
              <a:ln w="0">
                <a:solidFill>
                  <a:srgbClr val="F1FF0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31" name="Freeform 286"/>
              <p:cNvSpPr>
                <a:spLocks/>
              </p:cNvSpPr>
              <p:nvPr/>
            </p:nvSpPr>
            <p:spPr bwMode="auto">
              <a:xfrm>
                <a:off x="1997295" y="1720962"/>
                <a:ext cx="304359" cy="385266"/>
              </a:xfrm>
              <a:custGeom>
                <a:avLst/>
                <a:gdLst>
                  <a:gd name="T0" fmla="*/ 158 w 158"/>
                  <a:gd name="T1" fmla="*/ 0 h 200"/>
                  <a:gd name="T2" fmla="*/ 158 w 158"/>
                  <a:gd name="T3" fmla="*/ 0 h 200"/>
                  <a:gd name="T4" fmla="*/ 158 w 158"/>
                  <a:gd name="T5" fmla="*/ 2 h 200"/>
                  <a:gd name="T6" fmla="*/ 158 w 158"/>
                  <a:gd name="T7" fmla="*/ 15 h 200"/>
                  <a:gd name="T8" fmla="*/ 156 w 158"/>
                  <a:gd name="T9" fmla="*/ 40 h 200"/>
                  <a:gd name="T10" fmla="*/ 150 w 158"/>
                  <a:gd name="T11" fmla="*/ 71 h 200"/>
                  <a:gd name="T12" fmla="*/ 142 w 158"/>
                  <a:gd name="T13" fmla="*/ 96 h 200"/>
                  <a:gd name="T14" fmla="*/ 131 w 158"/>
                  <a:gd name="T15" fmla="*/ 123 h 200"/>
                  <a:gd name="T16" fmla="*/ 113 w 158"/>
                  <a:gd name="T17" fmla="*/ 148 h 200"/>
                  <a:gd name="T18" fmla="*/ 92 w 158"/>
                  <a:gd name="T19" fmla="*/ 169 h 200"/>
                  <a:gd name="T20" fmla="*/ 67 w 158"/>
                  <a:gd name="T21" fmla="*/ 184 h 200"/>
                  <a:gd name="T22" fmla="*/ 38 w 158"/>
                  <a:gd name="T23" fmla="*/ 196 h 200"/>
                  <a:gd name="T24" fmla="*/ 4 w 158"/>
                  <a:gd name="T25" fmla="*/ 200 h 200"/>
                  <a:gd name="T26" fmla="*/ 4 w 158"/>
                  <a:gd name="T27" fmla="*/ 200 h 200"/>
                  <a:gd name="T28" fmla="*/ 2 w 158"/>
                  <a:gd name="T29" fmla="*/ 200 h 200"/>
                  <a:gd name="T30" fmla="*/ 2 w 158"/>
                  <a:gd name="T31" fmla="*/ 159 h 200"/>
                  <a:gd name="T32" fmla="*/ 0 w 158"/>
                  <a:gd name="T33" fmla="*/ 159 h 200"/>
                  <a:gd name="T34" fmla="*/ 0 w 158"/>
                  <a:gd name="T35" fmla="*/ 159 h 200"/>
                  <a:gd name="T36" fmla="*/ 4 w 158"/>
                  <a:gd name="T37" fmla="*/ 159 h 200"/>
                  <a:gd name="T38" fmla="*/ 29 w 158"/>
                  <a:gd name="T39" fmla="*/ 157 h 200"/>
                  <a:gd name="T40" fmla="*/ 50 w 158"/>
                  <a:gd name="T41" fmla="*/ 150 h 200"/>
                  <a:gd name="T42" fmla="*/ 67 w 158"/>
                  <a:gd name="T43" fmla="*/ 138 h 200"/>
                  <a:gd name="T44" fmla="*/ 88 w 158"/>
                  <a:gd name="T45" fmla="*/ 117 h 200"/>
                  <a:gd name="T46" fmla="*/ 102 w 158"/>
                  <a:gd name="T47" fmla="*/ 90 h 200"/>
                  <a:gd name="T48" fmla="*/ 111 w 158"/>
                  <a:gd name="T49" fmla="*/ 63 h 200"/>
                  <a:gd name="T50" fmla="*/ 117 w 158"/>
                  <a:gd name="T51" fmla="*/ 36 h 200"/>
                  <a:gd name="T52" fmla="*/ 119 w 158"/>
                  <a:gd name="T53" fmla="*/ 15 h 200"/>
                  <a:gd name="T54" fmla="*/ 119 w 158"/>
                  <a:gd name="T55" fmla="*/ 2 h 200"/>
                  <a:gd name="T56" fmla="*/ 119 w 158"/>
                  <a:gd name="T57" fmla="*/ 2 h 200"/>
                  <a:gd name="T58" fmla="*/ 119 w 158"/>
                  <a:gd name="T59" fmla="*/ 0 h 200"/>
                  <a:gd name="T60" fmla="*/ 119 w 158"/>
                  <a:gd name="T61" fmla="*/ 0 h 200"/>
                  <a:gd name="T62" fmla="*/ 119 w 158"/>
                  <a:gd name="T63" fmla="*/ 0 h 200"/>
                  <a:gd name="T64" fmla="*/ 158 w 158"/>
                  <a:gd name="T65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8" h="200">
                    <a:moveTo>
                      <a:pt x="158" y="0"/>
                    </a:moveTo>
                    <a:lnTo>
                      <a:pt x="158" y="0"/>
                    </a:lnTo>
                    <a:lnTo>
                      <a:pt x="158" y="2"/>
                    </a:lnTo>
                    <a:lnTo>
                      <a:pt x="158" y="15"/>
                    </a:lnTo>
                    <a:lnTo>
                      <a:pt x="156" y="40"/>
                    </a:lnTo>
                    <a:lnTo>
                      <a:pt x="150" y="71"/>
                    </a:lnTo>
                    <a:lnTo>
                      <a:pt x="142" y="96"/>
                    </a:lnTo>
                    <a:lnTo>
                      <a:pt x="131" y="123"/>
                    </a:lnTo>
                    <a:lnTo>
                      <a:pt x="113" y="148"/>
                    </a:lnTo>
                    <a:lnTo>
                      <a:pt x="92" y="169"/>
                    </a:lnTo>
                    <a:lnTo>
                      <a:pt x="67" y="184"/>
                    </a:lnTo>
                    <a:lnTo>
                      <a:pt x="38" y="196"/>
                    </a:lnTo>
                    <a:lnTo>
                      <a:pt x="4" y="200"/>
                    </a:lnTo>
                    <a:lnTo>
                      <a:pt x="4" y="200"/>
                    </a:lnTo>
                    <a:lnTo>
                      <a:pt x="2" y="200"/>
                    </a:lnTo>
                    <a:lnTo>
                      <a:pt x="2" y="159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4" y="159"/>
                    </a:lnTo>
                    <a:lnTo>
                      <a:pt x="29" y="157"/>
                    </a:lnTo>
                    <a:lnTo>
                      <a:pt x="50" y="150"/>
                    </a:lnTo>
                    <a:lnTo>
                      <a:pt x="67" y="138"/>
                    </a:lnTo>
                    <a:lnTo>
                      <a:pt x="88" y="117"/>
                    </a:lnTo>
                    <a:lnTo>
                      <a:pt x="102" y="90"/>
                    </a:lnTo>
                    <a:lnTo>
                      <a:pt x="111" y="63"/>
                    </a:lnTo>
                    <a:lnTo>
                      <a:pt x="117" y="36"/>
                    </a:lnTo>
                    <a:lnTo>
                      <a:pt x="119" y="15"/>
                    </a:lnTo>
                    <a:lnTo>
                      <a:pt x="119" y="2"/>
                    </a:lnTo>
                    <a:lnTo>
                      <a:pt x="119" y="2"/>
                    </a:lnTo>
                    <a:lnTo>
                      <a:pt x="119" y="0"/>
                    </a:lnTo>
                    <a:lnTo>
                      <a:pt x="119" y="0"/>
                    </a:lnTo>
                    <a:lnTo>
                      <a:pt x="119" y="0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8E258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32" name="Freeform 287"/>
              <p:cNvSpPr>
                <a:spLocks/>
              </p:cNvSpPr>
              <p:nvPr/>
            </p:nvSpPr>
            <p:spPr bwMode="auto">
              <a:xfrm>
                <a:off x="1875936" y="3233133"/>
                <a:ext cx="154106" cy="88611"/>
              </a:xfrm>
              <a:custGeom>
                <a:avLst/>
                <a:gdLst>
                  <a:gd name="T0" fmla="*/ 0 w 80"/>
                  <a:gd name="T1" fmla="*/ 0 h 46"/>
                  <a:gd name="T2" fmla="*/ 46 w 80"/>
                  <a:gd name="T3" fmla="*/ 0 h 46"/>
                  <a:gd name="T4" fmla="*/ 80 w 80"/>
                  <a:gd name="T5" fmla="*/ 35 h 46"/>
                  <a:gd name="T6" fmla="*/ 80 w 80"/>
                  <a:gd name="T7" fmla="*/ 46 h 46"/>
                  <a:gd name="T8" fmla="*/ 0 w 80"/>
                  <a:gd name="T9" fmla="*/ 46 h 46"/>
                  <a:gd name="T10" fmla="*/ 0 w 80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6">
                    <a:moveTo>
                      <a:pt x="0" y="0"/>
                    </a:moveTo>
                    <a:lnTo>
                      <a:pt x="46" y="0"/>
                    </a:lnTo>
                    <a:lnTo>
                      <a:pt x="80" y="35"/>
                    </a:lnTo>
                    <a:lnTo>
                      <a:pt x="80" y="46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45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33" name="Rectangle 288"/>
              <p:cNvSpPr>
                <a:spLocks noChangeArrowheads="1"/>
              </p:cNvSpPr>
              <p:nvPr/>
            </p:nvSpPr>
            <p:spPr bwMode="auto">
              <a:xfrm>
                <a:off x="1875936" y="2661013"/>
                <a:ext cx="88611" cy="572121"/>
              </a:xfrm>
              <a:prstGeom prst="rect">
                <a:avLst/>
              </a:prstGeom>
              <a:solidFill>
                <a:srgbClr val="1EBA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34" name="Rectangle 289"/>
              <p:cNvSpPr>
                <a:spLocks noChangeArrowheads="1"/>
              </p:cNvSpPr>
              <p:nvPr/>
            </p:nvSpPr>
            <p:spPr bwMode="auto">
              <a:xfrm>
                <a:off x="1735315" y="2661013"/>
                <a:ext cx="88611" cy="572121"/>
              </a:xfrm>
              <a:prstGeom prst="rect">
                <a:avLst/>
              </a:prstGeom>
              <a:solidFill>
                <a:srgbClr val="1EBA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35" name="Freeform 290"/>
              <p:cNvSpPr>
                <a:spLocks/>
              </p:cNvSpPr>
              <p:nvPr/>
            </p:nvSpPr>
            <p:spPr bwMode="auto">
              <a:xfrm>
                <a:off x="1735315" y="3233133"/>
                <a:ext cx="157959" cy="88611"/>
              </a:xfrm>
              <a:custGeom>
                <a:avLst/>
                <a:gdLst>
                  <a:gd name="T0" fmla="*/ 0 w 82"/>
                  <a:gd name="T1" fmla="*/ 0 h 46"/>
                  <a:gd name="T2" fmla="*/ 48 w 82"/>
                  <a:gd name="T3" fmla="*/ 0 h 46"/>
                  <a:gd name="T4" fmla="*/ 82 w 82"/>
                  <a:gd name="T5" fmla="*/ 35 h 46"/>
                  <a:gd name="T6" fmla="*/ 82 w 82"/>
                  <a:gd name="T7" fmla="*/ 46 h 46"/>
                  <a:gd name="T8" fmla="*/ 0 w 82"/>
                  <a:gd name="T9" fmla="*/ 46 h 46"/>
                  <a:gd name="T10" fmla="*/ 0 w 82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6">
                    <a:moveTo>
                      <a:pt x="0" y="0"/>
                    </a:moveTo>
                    <a:lnTo>
                      <a:pt x="48" y="0"/>
                    </a:lnTo>
                    <a:lnTo>
                      <a:pt x="82" y="35"/>
                    </a:lnTo>
                    <a:lnTo>
                      <a:pt x="82" y="46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45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36" name="Rectangle 291"/>
              <p:cNvSpPr>
                <a:spLocks noChangeArrowheads="1"/>
              </p:cNvSpPr>
              <p:nvPr/>
            </p:nvSpPr>
            <p:spPr bwMode="auto">
              <a:xfrm>
                <a:off x="1675599" y="2027249"/>
                <a:ext cx="325549" cy="658806"/>
              </a:xfrm>
              <a:prstGeom prst="rect">
                <a:avLst/>
              </a:prstGeom>
              <a:solidFill>
                <a:srgbClr val="8E258D"/>
              </a:solidFill>
              <a:ln w="0">
                <a:solidFill>
                  <a:srgbClr val="F8D70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37" name="Rectangle 292"/>
              <p:cNvSpPr>
                <a:spLocks noChangeArrowheads="1"/>
              </p:cNvSpPr>
              <p:nvPr/>
            </p:nvSpPr>
            <p:spPr bwMode="auto">
              <a:xfrm>
                <a:off x="1964547" y="2686055"/>
                <a:ext cx="36600" cy="1926"/>
              </a:xfrm>
              <a:prstGeom prst="rect">
                <a:avLst/>
              </a:prstGeom>
              <a:solidFill>
                <a:srgbClr val="D3DEDD"/>
              </a:solidFill>
              <a:ln w="0">
                <a:solidFill>
                  <a:srgbClr val="D3DEDD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38" name="Freeform 293"/>
              <p:cNvSpPr>
                <a:spLocks noEditPoints="1"/>
              </p:cNvSpPr>
              <p:nvPr/>
            </p:nvSpPr>
            <p:spPr bwMode="auto">
              <a:xfrm>
                <a:off x="1675599" y="2686055"/>
                <a:ext cx="200338" cy="0"/>
              </a:xfrm>
              <a:custGeom>
                <a:avLst/>
                <a:gdLst>
                  <a:gd name="T0" fmla="*/ 77 w 104"/>
                  <a:gd name="T1" fmla="*/ 104 w 104"/>
                  <a:gd name="T2" fmla="*/ 104 w 104"/>
                  <a:gd name="T3" fmla="*/ 77 w 104"/>
                  <a:gd name="T4" fmla="*/ 77 w 104"/>
                  <a:gd name="T5" fmla="*/ 0 w 104"/>
                  <a:gd name="T6" fmla="*/ 31 w 104"/>
                  <a:gd name="T7" fmla="*/ 31 w 104"/>
                  <a:gd name="T8" fmla="*/ 0 w 104"/>
                  <a:gd name="T9" fmla="*/ 0 w 10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</a:cxnLst>
                <a:rect l="0" t="0" r="r" b="b"/>
                <a:pathLst>
                  <a:path w="104">
                    <a:moveTo>
                      <a:pt x="77" y="0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0" y="0"/>
                    </a:moveTo>
                    <a:lnTo>
                      <a:pt x="31" y="0"/>
                    </a:lnTo>
                    <a:lnTo>
                      <a:pt x="3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8E"/>
              </a:solidFill>
              <a:ln w="0">
                <a:solidFill>
                  <a:srgbClr val="0000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39" name="Rectangle 294"/>
              <p:cNvSpPr>
                <a:spLocks noChangeArrowheads="1"/>
              </p:cNvSpPr>
              <p:nvPr/>
            </p:nvSpPr>
            <p:spPr bwMode="auto">
              <a:xfrm>
                <a:off x="1875936" y="2686055"/>
                <a:ext cx="88611" cy="1926"/>
              </a:xfrm>
              <a:prstGeom prst="rect">
                <a:avLst/>
              </a:prstGeom>
              <a:solidFill>
                <a:srgbClr val="44D7EE"/>
              </a:solidFill>
              <a:ln w="0">
                <a:solidFill>
                  <a:srgbClr val="44D7E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40" name="Rectangle 295"/>
              <p:cNvSpPr>
                <a:spLocks noChangeArrowheads="1"/>
              </p:cNvSpPr>
              <p:nvPr/>
            </p:nvSpPr>
            <p:spPr bwMode="auto">
              <a:xfrm>
                <a:off x="1735315" y="2686055"/>
                <a:ext cx="88611" cy="1926"/>
              </a:xfrm>
              <a:prstGeom prst="rect">
                <a:avLst/>
              </a:prstGeom>
              <a:solidFill>
                <a:srgbClr val="44D7EE"/>
              </a:solidFill>
              <a:ln w="0">
                <a:solidFill>
                  <a:srgbClr val="44D7E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41" name="Freeform 296"/>
              <p:cNvSpPr>
                <a:spLocks noEditPoints="1"/>
              </p:cNvSpPr>
              <p:nvPr/>
            </p:nvSpPr>
            <p:spPr bwMode="auto">
              <a:xfrm>
                <a:off x="1675599" y="2227588"/>
                <a:ext cx="325549" cy="458467"/>
              </a:xfrm>
              <a:custGeom>
                <a:avLst/>
                <a:gdLst>
                  <a:gd name="T0" fmla="*/ 0 w 169"/>
                  <a:gd name="T1" fmla="*/ 205 h 238"/>
                  <a:gd name="T2" fmla="*/ 169 w 169"/>
                  <a:gd name="T3" fmla="*/ 205 h 238"/>
                  <a:gd name="T4" fmla="*/ 169 w 169"/>
                  <a:gd name="T5" fmla="*/ 238 h 238"/>
                  <a:gd name="T6" fmla="*/ 0 w 169"/>
                  <a:gd name="T7" fmla="*/ 238 h 238"/>
                  <a:gd name="T8" fmla="*/ 0 w 169"/>
                  <a:gd name="T9" fmla="*/ 205 h 238"/>
                  <a:gd name="T10" fmla="*/ 13 w 169"/>
                  <a:gd name="T11" fmla="*/ 0 h 238"/>
                  <a:gd name="T12" fmla="*/ 169 w 169"/>
                  <a:gd name="T13" fmla="*/ 136 h 238"/>
                  <a:gd name="T14" fmla="*/ 169 w 169"/>
                  <a:gd name="T15" fmla="*/ 167 h 238"/>
                  <a:gd name="T16" fmla="*/ 23 w 169"/>
                  <a:gd name="T17" fmla="*/ 167 h 238"/>
                  <a:gd name="T18" fmla="*/ 23 w 169"/>
                  <a:gd name="T19" fmla="*/ 44 h 238"/>
                  <a:gd name="T20" fmla="*/ 6 w 169"/>
                  <a:gd name="T21" fmla="*/ 44 h 238"/>
                  <a:gd name="T22" fmla="*/ 13 w 169"/>
                  <a:gd name="T2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9" h="238">
                    <a:moveTo>
                      <a:pt x="0" y="205"/>
                    </a:moveTo>
                    <a:lnTo>
                      <a:pt x="169" y="205"/>
                    </a:lnTo>
                    <a:lnTo>
                      <a:pt x="169" y="238"/>
                    </a:lnTo>
                    <a:lnTo>
                      <a:pt x="0" y="238"/>
                    </a:lnTo>
                    <a:lnTo>
                      <a:pt x="0" y="205"/>
                    </a:lnTo>
                    <a:close/>
                    <a:moveTo>
                      <a:pt x="13" y="0"/>
                    </a:moveTo>
                    <a:lnTo>
                      <a:pt x="169" y="136"/>
                    </a:lnTo>
                    <a:lnTo>
                      <a:pt x="169" y="167"/>
                    </a:lnTo>
                    <a:lnTo>
                      <a:pt x="23" y="167"/>
                    </a:lnTo>
                    <a:lnTo>
                      <a:pt x="23" y="44"/>
                    </a:lnTo>
                    <a:lnTo>
                      <a:pt x="6" y="44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8E258D">
                  <a:lumMod val="75000"/>
                  <a:alpha val="40000"/>
                </a:srgbClr>
              </a:solidFill>
              <a:ln w="0">
                <a:solidFill>
                  <a:srgbClr val="DDC3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42" name="Freeform 297"/>
              <p:cNvSpPr>
                <a:spLocks/>
              </p:cNvSpPr>
              <p:nvPr/>
            </p:nvSpPr>
            <p:spPr bwMode="auto">
              <a:xfrm>
                <a:off x="1598546" y="2027249"/>
                <a:ext cx="144474" cy="566342"/>
              </a:xfrm>
              <a:custGeom>
                <a:avLst/>
                <a:gdLst>
                  <a:gd name="T0" fmla="*/ 40 w 75"/>
                  <a:gd name="T1" fmla="*/ 0 h 294"/>
                  <a:gd name="T2" fmla="*/ 40 w 75"/>
                  <a:gd name="T3" fmla="*/ 0 h 294"/>
                  <a:gd name="T4" fmla="*/ 75 w 75"/>
                  <a:gd name="T5" fmla="*/ 14 h 294"/>
                  <a:gd name="T6" fmla="*/ 75 w 75"/>
                  <a:gd name="T7" fmla="*/ 16 h 294"/>
                  <a:gd name="T8" fmla="*/ 75 w 75"/>
                  <a:gd name="T9" fmla="*/ 17 h 294"/>
                  <a:gd name="T10" fmla="*/ 73 w 75"/>
                  <a:gd name="T11" fmla="*/ 23 h 294"/>
                  <a:gd name="T12" fmla="*/ 69 w 75"/>
                  <a:gd name="T13" fmla="*/ 33 h 294"/>
                  <a:gd name="T14" fmla="*/ 63 w 75"/>
                  <a:gd name="T15" fmla="*/ 56 h 294"/>
                  <a:gd name="T16" fmla="*/ 55 w 75"/>
                  <a:gd name="T17" fmla="*/ 89 h 294"/>
                  <a:gd name="T18" fmla="*/ 50 w 75"/>
                  <a:gd name="T19" fmla="*/ 129 h 294"/>
                  <a:gd name="T20" fmla="*/ 42 w 75"/>
                  <a:gd name="T21" fmla="*/ 177 h 294"/>
                  <a:gd name="T22" fmla="*/ 38 w 75"/>
                  <a:gd name="T23" fmla="*/ 233 h 294"/>
                  <a:gd name="T24" fmla="*/ 36 w 75"/>
                  <a:gd name="T25" fmla="*/ 294 h 294"/>
                  <a:gd name="T26" fmla="*/ 0 w 75"/>
                  <a:gd name="T27" fmla="*/ 294 h 294"/>
                  <a:gd name="T28" fmla="*/ 2 w 75"/>
                  <a:gd name="T29" fmla="*/ 231 h 294"/>
                  <a:gd name="T30" fmla="*/ 5 w 75"/>
                  <a:gd name="T31" fmla="*/ 173 h 294"/>
                  <a:gd name="T32" fmla="*/ 13 w 75"/>
                  <a:gd name="T33" fmla="*/ 123 h 294"/>
                  <a:gd name="T34" fmla="*/ 19 w 75"/>
                  <a:gd name="T35" fmla="*/ 81 h 294"/>
                  <a:gd name="T36" fmla="*/ 27 w 75"/>
                  <a:gd name="T37" fmla="*/ 48 h 294"/>
                  <a:gd name="T38" fmla="*/ 34 w 75"/>
                  <a:gd name="T39" fmla="*/ 23 h 294"/>
                  <a:gd name="T40" fmla="*/ 38 w 75"/>
                  <a:gd name="T41" fmla="*/ 6 h 294"/>
                  <a:gd name="T42" fmla="*/ 40 w 75"/>
                  <a:gd name="T43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5" h="294">
                    <a:moveTo>
                      <a:pt x="40" y="0"/>
                    </a:moveTo>
                    <a:lnTo>
                      <a:pt x="40" y="0"/>
                    </a:lnTo>
                    <a:lnTo>
                      <a:pt x="75" y="14"/>
                    </a:lnTo>
                    <a:lnTo>
                      <a:pt x="75" y="16"/>
                    </a:lnTo>
                    <a:lnTo>
                      <a:pt x="75" y="17"/>
                    </a:lnTo>
                    <a:lnTo>
                      <a:pt x="73" y="23"/>
                    </a:lnTo>
                    <a:lnTo>
                      <a:pt x="69" y="33"/>
                    </a:lnTo>
                    <a:lnTo>
                      <a:pt x="63" y="56"/>
                    </a:lnTo>
                    <a:lnTo>
                      <a:pt x="55" y="89"/>
                    </a:lnTo>
                    <a:lnTo>
                      <a:pt x="50" y="129"/>
                    </a:lnTo>
                    <a:lnTo>
                      <a:pt x="42" y="177"/>
                    </a:lnTo>
                    <a:lnTo>
                      <a:pt x="38" y="233"/>
                    </a:lnTo>
                    <a:lnTo>
                      <a:pt x="36" y="294"/>
                    </a:lnTo>
                    <a:lnTo>
                      <a:pt x="0" y="294"/>
                    </a:lnTo>
                    <a:lnTo>
                      <a:pt x="2" y="231"/>
                    </a:lnTo>
                    <a:lnTo>
                      <a:pt x="5" y="173"/>
                    </a:lnTo>
                    <a:lnTo>
                      <a:pt x="13" y="123"/>
                    </a:lnTo>
                    <a:lnTo>
                      <a:pt x="19" y="81"/>
                    </a:lnTo>
                    <a:lnTo>
                      <a:pt x="27" y="48"/>
                    </a:lnTo>
                    <a:lnTo>
                      <a:pt x="34" y="23"/>
                    </a:lnTo>
                    <a:lnTo>
                      <a:pt x="38" y="6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DB81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43" name="Freeform 298"/>
              <p:cNvSpPr>
                <a:spLocks/>
              </p:cNvSpPr>
              <p:nvPr/>
            </p:nvSpPr>
            <p:spPr bwMode="auto">
              <a:xfrm>
                <a:off x="1831631" y="1923227"/>
                <a:ext cx="84758" cy="104022"/>
              </a:xfrm>
              <a:custGeom>
                <a:avLst/>
                <a:gdLst>
                  <a:gd name="T0" fmla="*/ 30 w 44"/>
                  <a:gd name="T1" fmla="*/ 0 h 54"/>
                  <a:gd name="T2" fmla="*/ 44 w 44"/>
                  <a:gd name="T3" fmla="*/ 6 h 54"/>
                  <a:gd name="T4" fmla="*/ 40 w 44"/>
                  <a:gd name="T5" fmla="*/ 8 h 54"/>
                  <a:gd name="T6" fmla="*/ 36 w 44"/>
                  <a:gd name="T7" fmla="*/ 12 h 54"/>
                  <a:gd name="T8" fmla="*/ 34 w 44"/>
                  <a:gd name="T9" fmla="*/ 18 h 54"/>
                  <a:gd name="T10" fmla="*/ 32 w 44"/>
                  <a:gd name="T11" fmla="*/ 22 h 54"/>
                  <a:gd name="T12" fmla="*/ 30 w 44"/>
                  <a:gd name="T13" fmla="*/ 27 h 54"/>
                  <a:gd name="T14" fmla="*/ 30 w 44"/>
                  <a:gd name="T15" fmla="*/ 31 h 54"/>
                  <a:gd name="T16" fmla="*/ 30 w 44"/>
                  <a:gd name="T17" fmla="*/ 54 h 54"/>
                  <a:gd name="T18" fmla="*/ 0 w 44"/>
                  <a:gd name="T19" fmla="*/ 54 h 54"/>
                  <a:gd name="T20" fmla="*/ 0 w 44"/>
                  <a:gd name="T21" fmla="*/ 6 h 54"/>
                  <a:gd name="T22" fmla="*/ 25 w 44"/>
                  <a:gd name="T23" fmla="*/ 12 h 54"/>
                  <a:gd name="T24" fmla="*/ 30 w 44"/>
                  <a:gd name="T2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54">
                    <a:moveTo>
                      <a:pt x="30" y="0"/>
                    </a:moveTo>
                    <a:lnTo>
                      <a:pt x="44" y="6"/>
                    </a:lnTo>
                    <a:lnTo>
                      <a:pt x="40" y="8"/>
                    </a:lnTo>
                    <a:lnTo>
                      <a:pt x="36" y="12"/>
                    </a:lnTo>
                    <a:lnTo>
                      <a:pt x="34" y="18"/>
                    </a:lnTo>
                    <a:lnTo>
                      <a:pt x="32" y="22"/>
                    </a:lnTo>
                    <a:lnTo>
                      <a:pt x="30" y="27"/>
                    </a:lnTo>
                    <a:lnTo>
                      <a:pt x="30" y="31"/>
                    </a:lnTo>
                    <a:lnTo>
                      <a:pt x="30" y="54"/>
                    </a:lnTo>
                    <a:lnTo>
                      <a:pt x="0" y="54"/>
                    </a:lnTo>
                    <a:lnTo>
                      <a:pt x="0" y="6"/>
                    </a:lnTo>
                    <a:lnTo>
                      <a:pt x="25" y="12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F8107"/>
              </a:solidFill>
              <a:ln w="0">
                <a:solidFill>
                  <a:srgbClr val="FF810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44" name="Freeform 299"/>
              <p:cNvSpPr>
                <a:spLocks/>
              </p:cNvSpPr>
              <p:nvPr/>
            </p:nvSpPr>
            <p:spPr bwMode="auto">
              <a:xfrm>
                <a:off x="1927947" y="1805721"/>
                <a:ext cx="57790" cy="88611"/>
              </a:xfrm>
              <a:custGeom>
                <a:avLst/>
                <a:gdLst>
                  <a:gd name="T0" fmla="*/ 0 w 30"/>
                  <a:gd name="T1" fmla="*/ 0 h 46"/>
                  <a:gd name="T2" fmla="*/ 30 w 30"/>
                  <a:gd name="T3" fmla="*/ 35 h 46"/>
                  <a:gd name="T4" fmla="*/ 9 w 30"/>
                  <a:gd name="T5" fmla="*/ 46 h 46"/>
                  <a:gd name="T6" fmla="*/ 0 w 30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46">
                    <a:moveTo>
                      <a:pt x="0" y="0"/>
                    </a:moveTo>
                    <a:lnTo>
                      <a:pt x="30" y="35"/>
                    </a:lnTo>
                    <a:lnTo>
                      <a:pt x="9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D6A"/>
              </a:solidFill>
              <a:ln w="0">
                <a:solidFill>
                  <a:srgbClr val="888D6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45" name="Freeform 300"/>
              <p:cNvSpPr>
                <a:spLocks/>
              </p:cNvSpPr>
              <p:nvPr/>
            </p:nvSpPr>
            <p:spPr bwMode="auto">
              <a:xfrm>
                <a:off x="1893273" y="1838469"/>
                <a:ext cx="11558" cy="11558"/>
              </a:xfrm>
              <a:custGeom>
                <a:avLst/>
                <a:gdLst>
                  <a:gd name="T0" fmla="*/ 4 w 6"/>
                  <a:gd name="T1" fmla="*/ 0 h 6"/>
                  <a:gd name="T2" fmla="*/ 6 w 6"/>
                  <a:gd name="T3" fmla="*/ 2 h 6"/>
                  <a:gd name="T4" fmla="*/ 6 w 6"/>
                  <a:gd name="T5" fmla="*/ 4 h 6"/>
                  <a:gd name="T6" fmla="*/ 4 w 6"/>
                  <a:gd name="T7" fmla="*/ 6 h 6"/>
                  <a:gd name="T8" fmla="*/ 2 w 6"/>
                  <a:gd name="T9" fmla="*/ 6 h 6"/>
                  <a:gd name="T10" fmla="*/ 0 w 6"/>
                  <a:gd name="T11" fmla="*/ 4 h 6"/>
                  <a:gd name="T12" fmla="*/ 0 w 6"/>
                  <a:gd name="T13" fmla="*/ 2 h 6"/>
                  <a:gd name="T14" fmla="*/ 2 w 6"/>
                  <a:gd name="T15" fmla="*/ 0 h 6"/>
                  <a:gd name="T16" fmla="*/ 4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6" y="2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46" name="Freeform 301"/>
              <p:cNvSpPr>
                <a:spLocks/>
              </p:cNvSpPr>
              <p:nvPr/>
            </p:nvSpPr>
            <p:spPr bwMode="auto">
              <a:xfrm>
                <a:off x="2559782" y="2083113"/>
                <a:ext cx="15411" cy="15411"/>
              </a:xfrm>
              <a:custGeom>
                <a:avLst/>
                <a:gdLst>
                  <a:gd name="T0" fmla="*/ 4 w 8"/>
                  <a:gd name="T1" fmla="*/ 0 h 8"/>
                  <a:gd name="T2" fmla="*/ 6 w 8"/>
                  <a:gd name="T3" fmla="*/ 2 h 8"/>
                  <a:gd name="T4" fmla="*/ 8 w 8"/>
                  <a:gd name="T5" fmla="*/ 4 h 8"/>
                  <a:gd name="T6" fmla="*/ 6 w 8"/>
                  <a:gd name="T7" fmla="*/ 6 h 8"/>
                  <a:gd name="T8" fmla="*/ 4 w 8"/>
                  <a:gd name="T9" fmla="*/ 8 h 8"/>
                  <a:gd name="T10" fmla="*/ 2 w 8"/>
                  <a:gd name="T11" fmla="*/ 6 h 8"/>
                  <a:gd name="T12" fmla="*/ 0 w 8"/>
                  <a:gd name="T13" fmla="*/ 4 h 8"/>
                  <a:gd name="T14" fmla="*/ 2 w 8"/>
                  <a:gd name="T15" fmla="*/ 2 h 8"/>
                  <a:gd name="T16" fmla="*/ 4 w 8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4" y="0"/>
                    </a:moveTo>
                    <a:lnTo>
                      <a:pt x="6" y="2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47" name="Freeform 302"/>
              <p:cNvSpPr>
                <a:spLocks noEditPoints="1"/>
              </p:cNvSpPr>
              <p:nvPr/>
            </p:nvSpPr>
            <p:spPr bwMode="auto">
              <a:xfrm>
                <a:off x="2249643" y="2293083"/>
                <a:ext cx="269685" cy="260055"/>
              </a:xfrm>
              <a:custGeom>
                <a:avLst/>
                <a:gdLst>
                  <a:gd name="T0" fmla="*/ 136 w 140"/>
                  <a:gd name="T1" fmla="*/ 10 h 135"/>
                  <a:gd name="T2" fmla="*/ 140 w 140"/>
                  <a:gd name="T3" fmla="*/ 95 h 135"/>
                  <a:gd name="T4" fmla="*/ 119 w 140"/>
                  <a:gd name="T5" fmla="*/ 112 h 135"/>
                  <a:gd name="T6" fmla="*/ 92 w 140"/>
                  <a:gd name="T7" fmla="*/ 125 h 135"/>
                  <a:gd name="T8" fmla="*/ 63 w 140"/>
                  <a:gd name="T9" fmla="*/ 133 h 135"/>
                  <a:gd name="T10" fmla="*/ 28 w 140"/>
                  <a:gd name="T11" fmla="*/ 135 h 135"/>
                  <a:gd name="T12" fmla="*/ 13 w 140"/>
                  <a:gd name="T13" fmla="*/ 135 h 135"/>
                  <a:gd name="T14" fmla="*/ 0 w 140"/>
                  <a:gd name="T15" fmla="*/ 133 h 135"/>
                  <a:gd name="T16" fmla="*/ 3 w 140"/>
                  <a:gd name="T17" fmla="*/ 98 h 135"/>
                  <a:gd name="T18" fmla="*/ 38 w 140"/>
                  <a:gd name="T19" fmla="*/ 100 h 135"/>
                  <a:gd name="T20" fmla="*/ 69 w 140"/>
                  <a:gd name="T21" fmla="*/ 96 h 135"/>
                  <a:gd name="T22" fmla="*/ 94 w 140"/>
                  <a:gd name="T23" fmla="*/ 87 h 135"/>
                  <a:gd name="T24" fmla="*/ 113 w 140"/>
                  <a:gd name="T25" fmla="*/ 71 h 135"/>
                  <a:gd name="T26" fmla="*/ 126 w 140"/>
                  <a:gd name="T27" fmla="*/ 54 h 135"/>
                  <a:gd name="T28" fmla="*/ 132 w 140"/>
                  <a:gd name="T29" fmla="*/ 35 h 135"/>
                  <a:gd name="T30" fmla="*/ 136 w 140"/>
                  <a:gd name="T31" fmla="*/ 18 h 135"/>
                  <a:gd name="T32" fmla="*/ 136 w 140"/>
                  <a:gd name="T33" fmla="*/ 10 h 135"/>
                  <a:gd name="T34" fmla="*/ 134 w 140"/>
                  <a:gd name="T35" fmla="*/ 0 h 135"/>
                  <a:gd name="T36" fmla="*/ 136 w 140"/>
                  <a:gd name="T37" fmla="*/ 6 h 135"/>
                  <a:gd name="T38" fmla="*/ 136 w 140"/>
                  <a:gd name="T39" fmla="*/ 10 h 135"/>
                  <a:gd name="T40" fmla="*/ 134 w 140"/>
                  <a:gd name="T4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0" h="135">
                    <a:moveTo>
                      <a:pt x="136" y="10"/>
                    </a:moveTo>
                    <a:lnTo>
                      <a:pt x="140" y="95"/>
                    </a:lnTo>
                    <a:lnTo>
                      <a:pt x="119" y="112"/>
                    </a:lnTo>
                    <a:lnTo>
                      <a:pt x="92" y="125"/>
                    </a:lnTo>
                    <a:lnTo>
                      <a:pt x="63" y="133"/>
                    </a:lnTo>
                    <a:lnTo>
                      <a:pt x="28" y="135"/>
                    </a:lnTo>
                    <a:lnTo>
                      <a:pt x="13" y="135"/>
                    </a:lnTo>
                    <a:lnTo>
                      <a:pt x="0" y="133"/>
                    </a:lnTo>
                    <a:lnTo>
                      <a:pt x="3" y="98"/>
                    </a:lnTo>
                    <a:lnTo>
                      <a:pt x="38" y="100"/>
                    </a:lnTo>
                    <a:lnTo>
                      <a:pt x="69" y="96"/>
                    </a:lnTo>
                    <a:lnTo>
                      <a:pt x="94" y="87"/>
                    </a:lnTo>
                    <a:lnTo>
                      <a:pt x="113" y="71"/>
                    </a:lnTo>
                    <a:lnTo>
                      <a:pt x="126" y="54"/>
                    </a:lnTo>
                    <a:lnTo>
                      <a:pt x="132" y="35"/>
                    </a:lnTo>
                    <a:lnTo>
                      <a:pt x="136" y="18"/>
                    </a:lnTo>
                    <a:lnTo>
                      <a:pt x="136" y="10"/>
                    </a:lnTo>
                    <a:close/>
                    <a:moveTo>
                      <a:pt x="134" y="0"/>
                    </a:moveTo>
                    <a:lnTo>
                      <a:pt x="136" y="6"/>
                    </a:lnTo>
                    <a:lnTo>
                      <a:pt x="136" y="10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FA2801"/>
              </a:solidFill>
              <a:ln w="0">
                <a:solidFill>
                  <a:srgbClr val="FA280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48" name="Freeform 303"/>
              <p:cNvSpPr>
                <a:spLocks/>
              </p:cNvSpPr>
              <p:nvPr/>
            </p:nvSpPr>
            <p:spPr bwMode="auto">
              <a:xfrm>
                <a:off x="2394118" y="2389400"/>
                <a:ext cx="125211" cy="132917"/>
              </a:xfrm>
              <a:custGeom>
                <a:avLst/>
                <a:gdLst>
                  <a:gd name="T0" fmla="*/ 53 w 65"/>
                  <a:gd name="T1" fmla="*/ 0 h 69"/>
                  <a:gd name="T2" fmla="*/ 65 w 65"/>
                  <a:gd name="T3" fmla="*/ 10 h 69"/>
                  <a:gd name="T4" fmla="*/ 11 w 65"/>
                  <a:gd name="T5" fmla="*/ 69 h 69"/>
                  <a:gd name="T6" fmla="*/ 0 w 65"/>
                  <a:gd name="T7" fmla="*/ 60 h 69"/>
                  <a:gd name="T8" fmla="*/ 53 w 65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9">
                    <a:moveTo>
                      <a:pt x="53" y="0"/>
                    </a:moveTo>
                    <a:lnTo>
                      <a:pt x="65" y="10"/>
                    </a:lnTo>
                    <a:lnTo>
                      <a:pt x="11" y="69"/>
                    </a:lnTo>
                    <a:lnTo>
                      <a:pt x="0" y="6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1FF0F"/>
              </a:solidFill>
              <a:ln w="0">
                <a:solidFill>
                  <a:srgbClr val="F1FF0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49" name="Freeform 304"/>
              <p:cNvSpPr>
                <a:spLocks/>
              </p:cNvSpPr>
              <p:nvPr/>
            </p:nvSpPr>
            <p:spPr bwMode="auto">
              <a:xfrm>
                <a:off x="2475023" y="2389400"/>
                <a:ext cx="44305" cy="40453"/>
              </a:xfrm>
              <a:custGeom>
                <a:avLst/>
                <a:gdLst>
                  <a:gd name="T0" fmla="*/ 11 w 23"/>
                  <a:gd name="T1" fmla="*/ 0 h 21"/>
                  <a:gd name="T2" fmla="*/ 23 w 23"/>
                  <a:gd name="T3" fmla="*/ 10 h 21"/>
                  <a:gd name="T4" fmla="*/ 11 w 23"/>
                  <a:gd name="T5" fmla="*/ 21 h 21"/>
                  <a:gd name="T6" fmla="*/ 0 w 23"/>
                  <a:gd name="T7" fmla="*/ 12 h 21"/>
                  <a:gd name="T8" fmla="*/ 11 w 23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1">
                    <a:moveTo>
                      <a:pt x="11" y="0"/>
                    </a:moveTo>
                    <a:lnTo>
                      <a:pt x="23" y="10"/>
                    </a:lnTo>
                    <a:lnTo>
                      <a:pt x="11" y="21"/>
                    </a:lnTo>
                    <a:lnTo>
                      <a:pt x="0" y="1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8048"/>
              </a:solidFill>
              <a:ln w="0">
                <a:solidFill>
                  <a:srgbClr val="FF804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50" name="Freeform 305"/>
              <p:cNvSpPr>
                <a:spLocks/>
              </p:cNvSpPr>
              <p:nvPr/>
            </p:nvSpPr>
            <p:spPr bwMode="auto">
              <a:xfrm>
                <a:off x="2463465" y="2412516"/>
                <a:ext cx="32748" cy="32748"/>
              </a:xfrm>
              <a:custGeom>
                <a:avLst/>
                <a:gdLst>
                  <a:gd name="T0" fmla="*/ 6 w 17"/>
                  <a:gd name="T1" fmla="*/ 0 h 17"/>
                  <a:gd name="T2" fmla="*/ 17 w 17"/>
                  <a:gd name="T3" fmla="*/ 9 h 17"/>
                  <a:gd name="T4" fmla="*/ 12 w 17"/>
                  <a:gd name="T5" fmla="*/ 17 h 17"/>
                  <a:gd name="T6" fmla="*/ 0 w 17"/>
                  <a:gd name="T7" fmla="*/ 8 h 17"/>
                  <a:gd name="T8" fmla="*/ 6 w 17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6" y="0"/>
                    </a:moveTo>
                    <a:lnTo>
                      <a:pt x="17" y="9"/>
                    </a:lnTo>
                    <a:lnTo>
                      <a:pt x="12" y="17"/>
                    </a:lnTo>
                    <a:lnTo>
                      <a:pt x="0" y="8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1DBF"/>
              </a:solidFill>
              <a:ln w="0">
                <a:solidFill>
                  <a:srgbClr val="001D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51" name="Freeform 306"/>
              <p:cNvSpPr>
                <a:spLocks/>
              </p:cNvSpPr>
              <p:nvPr/>
            </p:nvSpPr>
            <p:spPr bwMode="auto">
              <a:xfrm>
                <a:off x="2382560" y="2504980"/>
                <a:ext cx="32748" cy="32748"/>
              </a:xfrm>
              <a:custGeom>
                <a:avLst/>
                <a:gdLst>
                  <a:gd name="T0" fmla="*/ 6 w 17"/>
                  <a:gd name="T1" fmla="*/ 0 h 17"/>
                  <a:gd name="T2" fmla="*/ 17 w 17"/>
                  <a:gd name="T3" fmla="*/ 9 h 17"/>
                  <a:gd name="T4" fmla="*/ 0 w 17"/>
                  <a:gd name="T5" fmla="*/ 17 h 17"/>
                  <a:gd name="T6" fmla="*/ 6 w 17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7">
                    <a:moveTo>
                      <a:pt x="6" y="0"/>
                    </a:moveTo>
                    <a:lnTo>
                      <a:pt x="17" y="9"/>
                    </a:lnTo>
                    <a:lnTo>
                      <a:pt x="0" y="17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8FF88"/>
              </a:solidFill>
              <a:ln w="0">
                <a:solidFill>
                  <a:srgbClr val="F8FF8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52" name="Freeform 307"/>
              <p:cNvSpPr>
                <a:spLocks/>
              </p:cNvSpPr>
              <p:nvPr/>
            </p:nvSpPr>
            <p:spPr bwMode="auto">
              <a:xfrm>
                <a:off x="2382560" y="2520390"/>
                <a:ext cx="17337" cy="17337"/>
              </a:xfrm>
              <a:custGeom>
                <a:avLst/>
                <a:gdLst>
                  <a:gd name="T0" fmla="*/ 4 w 9"/>
                  <a:gd name="T1" fmla="*/ 0 h 9"/>
                  <a:gd name="T2" fmla="*/ 9 w 9"/>
                  <a:gd name="T3" fmla="*/ 5 h 9"/>
                  <a:gd name="T4" fmla="*/ 0 w 9"/>
                  <a:gd name="T5" fmla="*/ 9 h 9"/>
                  <a:gd name="T6" fmla="*/ 4 w 9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lnTo>
                      <a:pt x="9" y="5"/>
                    </a:lnTo>
                    <a:lnTo>
                      <a:pt x="0" y="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1DBF"/>
              </a:solidFill>
              <a:ln w="0">
                <a:solidFill>
                  <a:srgbClr val="001D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53" name="Freeform 308"/>
              <p:cNvSpPr>
                <a:spLocks/>
              </p:cNvSpPr>
              <p:nvPr/>
            </p:nvSpPr>
            <p:spPr bwMode="auto">
              <a:xfrm>
                <a:off x="2403749" y="2424074"/>
                <a:ext cx="104022" cy="102096"/>
              </a:xfrm>
              <a:custGeom>
                <a:avLst/>
                <a:gdLst>
                  <a:gd name="T0" fmla="*/ 25 w 54"/>
                  <a:gd name="T1" fmla="*/ 0 h 53"/>
                  <a:gd name="T2" fmla="*/ 37 w 54"/>
                  <a:gd name="T3" fmla="*/ 3 h 53"/>
                  <a:gd name="T4" fmla="*/ 37 w 54"/>
                  <a:gd name="T5" fmla="*/ 5 h 53"/>
                  <a:gd name="T6" fmla="*/ 37 w 54"/>
                  <a:gd name="T7" fmla="*/ 5 h 53"/>
                  <a:gd name="T8" fmla="*/ 54 w 54"/>
                  <a:gd name="T9" fmla="*/ 21 h 53"/>
                  <a:gd name="T10" fmla="*/ 25 w 54"/>
                  <a:gd name="T11" fmla="*/ 53 h 53"/>
                  <a:gd name="T12" fmla="*/ 8 w 54"/>
                  <a:gd name="T13" fmla="*/ 38 h 53"/>
                  <a:gd name="T14" fmla="*/ 8 w 54"/>
                  <a:gd name="T15" fmla="*/ 38 h 53"/>
                  <a:gd name="T16" fmla="*/ 8 w 54"/>
                  <a:gd name="T17" fmla="*/ 38 h 53"/>
                  <a:gd name="T18" fmla="*/ 0 w 54"/>
                  <a:gd name="T19" fmla="*/ 28 h 53"/>
                  <a:gd name="T20" fmla="*/ 0 w 54"/>
                  <a:gd name="T21" fmla="*/ 17 h 53"/>
                  <a:gd name="T22" fmla="*/ 6 w 54"/>
                  <a:gd name="T23" fmla="*/ 7 h 53"/>
                  <a:gd name="T24" fmla="*/ 16 w 54"/>
                  <a:gd name="T25" fmla="*/ 0 h 53"/>
                  <a:gd name="T26" fmla="*/ 25 w 54"/>
                  <a:gd name="T2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53">
                    <a:moveTo>
                      <a:pt x="25" y="0"/>
                    </a:moveTo>
                    <a:lnTo>
                      <a:pt x="37" y="3"/>
                    </a:lnTo>
                    <a:lnTo>
                      <a:pt x="37" y="5"/>
                    </a:lnTo>
                    <a:lnTo>
                      <a:pt x="37" y="5"/>
                    </a:lnTo>
                    <a:lnTo>
                      <a:pt x="54" y="21"/>
                    </a:lnTo>
                    <a:lnTo>
                      <a:pt x="25" y="53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0" y="28"/>
                    </a:lnTo>
                    <a:lnTo>
                      <a:pt x="0" y="17"/>
                    </a:lnTo>
                    <a:lnTo>
                      <a:pt x="6" y="7"/>
                    </a:lnTo>
                    <a:lnTo>
                      <a:pt x="16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EE3A1"/>
              </a:solidFill>
              <a:ln w="0">
                <a:solidFill>
                  <a:srgbClr val="F8FF8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54" name="Freeform 309"/>
              <p:cNvSpPr>
                <a:spLocks/>
              </p:cNvSpPr>
              <p:nvPr/>
            </p:nvSpPr>
            <p:spPr bwMode="auto">
              <a:xfrm>
                <a:off x="2174517" y="2481864"/>
                <a:ext cx="92464" cy="88611"/>
              </a:xfrm>
              <a:custGeom>
                <a:avLst/>
                <a:gdLst>
                  <a:gd name="T0" fmla="*/ 23 w 48"/>
                  <a:gd name="T1" fmla="*/ 0 h 46"/>
                  <a:gd name="T2" fmla="*/ 25 w 48"/>
                  <a:gd name="T3" fmla="*/ 0 h 46"/>
                  <a:gd name="T4" fmla="*/ 25 w 48"/>
                  <a:gd name="T5" fmla="*/ 0 h 46"/>
                  <a:gd name="T6" fmla="*/ 48 w 48"/>
                  <a:gd name="T7" fmla="*/ 2 h 46"/>
                  <a:gd name="T8" fmla="*/ 44 w 48"/>
                  <a:gd name="T9" fmla="*/ 46 h 46"/>
                  <a:gd name="T10" fmla="*/ 21 w 48"/>
                  <a:gd name="T11" fmla="*/ 45 h 46"/>
                  <a:gd name="T12" fmla="*/ 21 w 48"/>
                  <a:gd name="T13" fmla="*/ 45 h 46"/>
                  <a:gd name="T14" fmla="*/ 21 w 48"/>
                  <a:gd name="T15" fmla="*/ 45 h 46"/>
                  <a:gd name="T16" fmla="*/ 21 w 48"/>
                  <a:gd name="T17" fmla="*/ 45 h 46"/>
                  <a:gd name="T18" fmla="*/ 14 w 48"/>
                  <a:gd name="T19" fmla="*/ 43 h 46"/>
                  <a:gd name="T20" fmla="*/ 8 w 48"/>
                  <a:gd name="T21" fmla="*/ 39 h 46"/>
                  <a:gd name="T22" fmla="*/ 4 w 48"/>
                  <a:gd name="T23" fmla="*/ 35 h 46"/>
                  <a:gd name="T24" fmla="*/ 0 w 48"/>
                  <a:gd name="T25" fmla="*/ 27 h 46"/>
                  <a:gd name="T26" fmla="*/ 0 w 48"/>
                  <a:gd name="T27" fmla="*/ 21 h 46"/>
                  <a:gd name="T28" fmla="*/ 2 w 48"/>
                  <a:gd name="T29" fmla="*/ 14 h 46"/>
                  <a:gd name="T30" fmla="*/ 4 w 48"/>
                  <a:gd name="T31" fmla="*/ 8 h 46"/>
                  <a:gd name="T32" fmla="*/ 10 w 48"/>
                  <a:gd name="T33" fmla="*/ 4 h 46"/>
                  <a:gd name="T34" fmla="*/ 16 w 48"/>
                  <a:gd name="T35" fmla="*/ 0 h 46"/>
                  <a:gd name="T36" fmla="*/ 23 w 48"/>
                  <a:gd name="T3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8" h="46">
                    <a:moveTo>
                      <a:pt x="23" y="0"/>
                    </a:moveTo>
                    <a:lnTo>
                      <a:pt x="25" y="0"/>
                    </a:lnTo>
                    <a:lnTo>
                      <a:pt x="25" y="0"/>
                    </a:lnTo>
                    <a:lnTo>
                      <a:pt x="48" y="2"/>
                    </a:lnTo>
                    <a:lnTo>
                      <a:pt x="44" y="46"/>
                    </a:lnTo>
                    <a:lnTo>
                      <a:pt x="21" y="45"/>
                    </a:lnTo>
                    <a:lnTo>
                      <a:pt x="21" y="45"/>
                    </a:lnTo>
                    <a:lnTo>
                      <a:pt x="21" y="45"/>
                    </a:lnTo>
                    <a:lnTo>
                      <a:pt x="21" y="45"/>
                    </a:lnTo>
                    <a:lnTo>
                      <a:pt x="14" y="43"/>
                    </a:lnTo>
                    <a:lnTo>
                      <a:pt x="8" y="39"/>
                    </a:lnTo>
                    <a:lnTo>
                      <a:pt x="4" y="35"/>
                    </a:lnTo>
                    <a:lnTo>
                      <a:pt x="0" y="27"/>
                    </a:lnTo>
                    <a:lnTo>
                      <a:pt x="0" y="21"/>
                    </a:lnTo>
                    <a:lnTo>
                      <a:pt x="2" y="14"/>
                    </a:lnTo>
                    <a:lnTo>
                      <a:pt x="4" y="8"/>
                    </a:lnTo>
                    <a:lnTo>
                      <a:pt x="10" y="4"/>
                    </a:lnTo>
                    <a:lnTo>
                      <a:pt x="16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8E258D">
                  <a:lumMod val="40000"/>
                  <a:lumOff val="60000"/>
                </a:srgbClr>
              </a:solidFill>
              <a:ln w="0">
                <a:solidFill>
                  <a:srgbClr val="F8FF8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55" name="Rectangle 310"/>
              <p:cNvSpPr>
                <a:spLocks noChangeArrowheads="1"/>
              </p:cNvSpPr>
              <p:nvPr/>
            </p:nvSpPr>
            <p:spPr bwMode="auto">
              <a:xfrm>
                <a:off x="1084217" y="2614937"/>
                <a:ext cx="61642" cy="706964"/>
              </a:xfrm>
              <a:prstGeom prst="rect">
                <a:avLst/>
              </a:prstGeom>
              <a:solidFill>
                <a:srgbClr val="8B817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56" name="Rectangle 311"/>
              <p:cNvSpPr>
                <a:spLocks noChangeArrowheads="1"/>
              </p:cNvSpPr>
              <p:nvPr/>
            </p:nvSpPr>
            <p:spPr bwMode="auto">
              <a:xfrm>
                <a:off x="1402061" y="2618790"/>
                <a:ext cx="63569" cy="703111"/>
              </a:xfrm>
              <a:prstGeom prst="rect">
                <a:avLst/>
              </a:prstGeom>
              <a:solidFill>
                <a:srgbClr val="8B817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57" name="Rectangle 312"/>
              <p:cNvSpPr>
                <a:spLocks noChangeArrowheads="1"/>
              </p:cNvSpPr>
              <p:nvPr/>
            </p:nvSpPr>
            <p:spPr bwMode="auto">
              <a:xfrm>
                <a:off x="2632982" y="2618790"/>
                <a:ext cx="63569" cy="703111"/>
              </a:xfrm>
              <a:prstGeom prst="rect">
                <a:avLst/>
              </a:prstGeom>
              <a:solidFill>
                <a:srgbClr val="34154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58" name="Rectangle 313"/>
              <p:cNvSpPr>
                <a:spLocks noChangeArrowheads="1"/>
              </p:cNvSpPr>
              <p:nvPr/>
            </p:nvSpPr>
            <p:spPr bwMode="auto">
              <a:xfrm>
                <a:off x="2315138" y="2618790"/>
                <a:ext cx="63569" cy="703111"/>
              </a:xfrm>
              <a:prstGeom prst="rect">
                <a:avLst/>
              </a:prstGeom>
              <a:solidFill>
                <a:srgbClr val="8B817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59" name="Rectangle 314"/>
              <p:cNvSpPr>
                <a:spLocks noChangeArrowheads="1"/>
              </p:cNvSpPr>
              <p:nvPr/>
            </p:nvSpPr>
            <p:spPr bwMode="auto">
              <a:xfrm>
                <a:off x="1084218" y="2549285"/>
                <a:ext cx="1612334" cy="73201"/>
              </a:xfrm>
              <a:prstGeom prst="rect">
                <a:avLst/>
              </a:prstGeom>
              <a:solidFill>
                <a:srgbClr val="541868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60" name="Rectangle 315"/>
              <p:cNvSpPr>
                <a:spLocks noChangeArrowheads="1"/>
              </p:cNvSpPr>
              <p:nvPr/>
            </p:nvSpPr>
            <p:spPr bwMode="auto">
              <a:xfrm>
                <a:off x="1113112" y="2618790"/>
                <a:ext cx="32748" cy="703111"/>
              </a:xfrm>
              <a:prstGeom prst="rect">
                <a:avLst/>
              </a:prstGeom>
              <a:solidFill>
                <a:srgbClr val="34154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61" name="Rectangle 316"/>
              <p:cNvSpPr>
                <a:spLocks noChangeArrowheads="1"/>
              </p:cNvSpPr>
              <p:nvPr/>
            </p:nvSpPr>
            <p:spPr bwMode="auto">
              <a:xfrm>
                <a:off x="1434808" y="2618790"/>
                <a:ext cx="30821" cy="703111"/>
              </a:xfrm>
              <a:prstGeom prst="rect">
                <a:avLst/>
              </a:prstGeom>
              <a:solidFill>
                <a:srgbClr val="34154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62" name="Rectangle 317"/>
              <p:cNvSpPr>
                <a:spLocks noChangeArrowheads="1"/>
              </p:cNvSpPr>
              <p:nvPr/>
            </p:nvSpPr>
            <p:spPr bwMode="auto">
              <a:xfrm>
                <a:off x="2663803" y="2618790"/>
                <a:ext cx="32748" cy="703111"/>
              </a:xfrm>
              <a:prstGeom prst="rect">
                <a:avLst/>
              </a:prstGeom>
              <a:solidFill>
                <a:srgbClr val="4D1F5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63" name="Rectangle 318"/>
              <p:cNvSpPr>
                <a:spLocks noChangeArrowheads="1"/>
              </p:cNvSpPr>
              <p:nvPr/>
            </p:nvSpPr>
            <p:spPr bwMode="auto">
              <a:xfrm>
                <a:off x="2345960" y="2618790"/>
                <a:ext cx="32748" cy="703111"/>
              </a:xfrm>
              <a:prstGeom prst="rect">
                <a:avLst/>
              </a:prstGeom>
              <a:solidFill>
                <a:srgbClr val="34154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64" name="Rectangle 320"/>
              <p:cNvSpPr>
                <a:spLocks noChangeArrowheads="1"/>
              </p:cNvSpPr>
              <p:nvPr/>
            </p:nvSpPr>
            <p:spPr bwMode="auto">
              <a:xfrm>
                <a:off x="1305744" y="2508832"/>
                <a:ext cx="414160" cy="40453"/>
              </a:xfrm>
              <a:prstGeom prst="rect">
                <a:avLst/>
              </a:prstGeom>
              <a:solidFill>
                <a:srgbClr val="FA2801"/>
              </a:solidFill>
              <a:ln w="0">
                <a:solidFill>
                  <a:srgbClr val="FA28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65" name="Rectangle 321"/>
              <p:cNvSpPr>
                <a:spLocks noChangeArrowheads="1"/>
              </p:cNvSpPr>
              <p:nvPr/>
            </p:nvSpPr>
            <p:spPr bwMode="auto">
              <a:xfrm>
                <a:off x="1450219" y="2312347"/>
                <a:ext cx="269685" cy="213823"/>
              </a:xfrm>
              <a:prstGeom prst="rect">
                <a:avLst/>
              </a:prstGeom>
              <a:solidFill>
                <a:srgbClr val="FA2801"/>
              </a:solidFill>
              <a:ln w="0">
                <a:solidFill>
                  <a:srgbClr val="FA28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66" name="Freeform 322"/>
              <p:cNvSpPr>
                <a:spLocks/>
              </p:cNvSpPr>
              <p:nvPr/>
            </p:nvSpPr>
            <p:spPr bwMode="auto">
              <a:xfrm>
                <a:off x="1305744" y="2508832"/>
                <a:ext cx="165664" cy="40453"/>
              </a:xfrm>
              <a:custGeom>
                <a:avLst/>
                <a:gdLst>
                  <a:gd name="T0" fmla="*/ 0 w 86"/>
                  <a:gd name="T1" fmla="*/ 0 h 21"/>
                  <a:gd name="T2" fmla="*/ 75 w 86"/>
                  <a:gd name="T3" fmla="*/ 0 h 21"/>
                  <a:gd name="T4" fmla="*/ 75 w 86"/>
                  <a:gd name="T5" fmla="*/ 9 h 21"/>
                  <a:gd name="T6" fmla="*/ 86 w 86"/>
                  <a:gd name="T7" fmla="*/ 9 h 21"/>
                  <a:gd name="T8" fmla="*/ 86 w 86"/>
                  <a:gd name="T9" fmla="*/ 21 h 21"/>
                  <a:gd name="T10" fmla="*/ 0 w 86"/>
                  <a:gd name="T11" fmla="*/ 21 h 21"/>
                  <a:gd name="T12" fmla="*/ 0 w 86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21">
                    <a:moveTo>
                      <a:pt x="0" y="0"/>
                    </a:moveTo>
                    <a:lnTo>
                      <a:pt x="75" y="0"/>
                    </a:lnTo>
                    <a:lnTo>
                      <a:pt x="75" y="9"/>
                    </a:lnTo>
                    <a:lnTo>
                      <a:pt x="86" y="9"/>
                    </a:lnTo>
                    <a:lnTo>
                      <a:pt x="86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1E00"/>
              </a:solidFill>
              <a:ln w="0">
                <a:solidFill>
                  <a:srgbClr val="DC1E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67" name="Rectangle 323"/>
              <p:cNvSpPr>
                <a:spLocks noChangeArrowheads="1"/>
              </p:cNvSpPr>
              <p:nvPr/>
            </p:nvSpPr>
            <p:spPr bwMode="auto">
              <a:xfrm>
                <a:off x="1450219" y="2508832"/>
                <a:ext cx="21190" cy="17337"/>
              </a:xfrm>
              <a:prstGeom prst="rect">
                <a:avLst/>
              </a:prstGeom>
              <a:solidFill>
                <a:srgbClr val="DC1E00"/>
              </a:solidFill>
              <a:ln w="0">
                <a:solidFill>
                  <a:srgbClr val="DC1E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68" name="Rectangle 324"/>
              <p:cNvSpPr>
                <a:spLocks noChangeArrowheads="1"/>
              </p:cNvSpPr>
              <p:nvPr/>
            </p:nvSpPr>
            <p:spPr bwMode="auto">
              <a:xfrm>
                <a:off x="1450219" y="2312347"/>
                <a:ext cx="1926" cy="196486"/>
              </a:xfrm>
              <a:prstGeom prst="rect">
                <a:avLst/>
              </a:prstGeom>
              <a:solidFill>
                <a:srgbClr val="D3DEDD"/>
              </a:solidFill>
              <a:ln w="0">
                <a:solidFill>
                  <a:srgbClr val="D3DEDD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69" name="Rectangle 325"/>
              <p:cNvSpPr>
                <a:spLocks noChangeArrowheads="1"/>
              </p:cNvSpPr>
              <p:nvPr/>
            </p:nvSpPr>
            <p:spPr bwMode="auto">
              <a:xfrm>
                <a:off x="1450219" y="2312347"/>
                <a:ext cx="21190" cy="196486"/>
              </a:xfrm>
              <a:prstGeom prst="rect">
                <a:avLst/>
              </a:prstGeom>
              <a:solidFill>
                <a:srgbClr val="DC1E00"/>
              </a:solidFill>
              <a:ln w="0">
                <a:solidFill>
                  <a:srgbClr val="DC1E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70" name="Freeform 326"/>
              <p:cNvSpPr>
                <a:spLocks/>
              </p:cNvSpPr>
              <p:nvPr/>
            </p:nvSpPr>
            <p:spPr bwMode="auto">
              <a:xfrm>
                <a:off x="1920242" y="2146682"/>
                <a:ext cx="44305" cy="32748"/>
              </a:xfrm>
              <a:custGeom>
                <a:avLst/>
                <a:gdLst>
                  <a:gd name="T0" fmla="*/ 11 w 23"/>
                  <a:gd name="T1" fmla="*/ 0 h 17"/>
                  <a:gd name="T2" fmla="*/ 23 w 23"/>
                  <a:gd name="T3" fmla="*/ 17 h 17"/>
                  <a:gd name="T4" fmla="*/ 0 w 23"/>
                  <a:gd name="T5" fmla="*/ 17 h 17"/>
                  <a:gd name="T6" fmla="*/ 11 w 2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17">
                    <a:moveTo>
                      <a:pt x="11" y="0"/>
                    </a:moveTo>
                    <a:lnTo>
                      <a:pt x="23" y="17"/>
                    </a:lnTo>
                    <a:lnTo>
                      <a:pt x="0" y="17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71" name="Freeform 327"/>
              <p:cNvSpPr>
                <a:spLocks/>
              </p:cNvSpPr>
              <p:nvPr/>
            </p:nvSpPr>
            <p:spPr bwMode="auto">
              <a:xfrm>
                <a:off x="1941431" y="2146682"/>
                <a:ext cx="44305" cy="32748"/>
              </a:xfrm>
              <a:custGeom>
                <a:avLst/>
                <a:gdLst>
                  <a:gd name="T0" fmla="*/ 12 w 23"/>
                  <a:gd name="T1" fmla="*/ 0 h 17"/>
                  <a:gd name="T2" fmla="*/ 23 w 23"/>
                  <a:gd name="T3" fmla="*/ 17 h 17"/>
                  <a:gd name="T4" fmla="*/ 0 w 23"/>
                  <a:gd name="T5" fmla="*/ 17 h 17"/>
                  <a:gd name="T6" fmla="*/ 12 w 2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17">
                    <a:moveTo>
                      <a:pt x="12" y="0"/>
                    </a:moveTo>
                    <a:lnTo>
                      <a:pt x="23" y="17"/>
                    </a:lnTo>
                    <a:lnTo>
                      <a:pt x="0" y="17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72" name="Freeform 328"/>
              <p:cNvSpPr>
                <a:spLocks/>
              </p:cNvSpPr>
              <p:nvPr/>
            </p:nvSpPr>
            <p:spPr bwMode="auto">
              <a:xfrm>
                <a:off x="1823926" y="2027249"/>
                <a:ext cx="73200" cy="26969"/>
              </a:xfrm>
              <a:custGeom>
                <a:avLst/>
                <a:gdLst>
                  <a:gd name="T0" fmla="*/ 0 w 38"/>
                  <a:gd name="T1" fmla="*/ 0 h 14"/>
                  <a:gd name="T2" fmla="*/ 38 w 38"/>
                  <a:gd name="T3" fmla="*/ 0 h 14"/>
                  <a:gd name="T4" fmla="*/ 19 w 38"/>
                  <a:gd name="T5" fmla="*/ 14 h 14"/>
                  <a:gd name="T6" fmla="*/ 0 w 38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14">
                    <a:moveTo>
                      <a:pt x="0" y="0"/>
                    </a:moveTo>
                    <a:lnTo>
                      <a:pt x="38" y="0"/>
                    </a:lnTo>
                    <a:lnTo>
                      <a:pt x="19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107"/>
              </a:solidFill>
              <a:ln w="0">
                <a:solidFill>
                  <a:srgbClr val="FF810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73" name="Freeform 329"/>
              <p:cNvSpPr>
                <a:spLocks/>
              </p:cNvSpPr>
              <p:nvPr/>
            </p:nvSpPr>
            <p:spPr bwMode="auto">
              <a:xfrm>
                <a:off x="1823926" y="2054218"/>
                <a:ext cx="73200" cy="261981"/>
              </a:xfrm>
              <a:custGeom>
                <a:avLst/>
                <a:gdLst>
                  <a:gd name="T0" fmla="*/ 0 w 38"/>
                  <a:gd name="T1" fmla="*/ 0 h 136"/>
                  <a:gd name="T2" fmla="*/ 38 w 38"/>
                  <a:gd name="T3" fmla="*/ 0 h 136"/>
                  <a:gd name="T4" fmla="*/ 21 w 38"/>
                  <a:gd name="T5" fmla="*/ 136 h 136"/>
                  <a:gd name="T6" fmla="*/ 0 w 38"/>
                  <a:gd name="T7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136">
                    <a:moveTo>
                      <a:pt x="0" y="0"/>
                    </a:moveTo>
                    <a:lnTo>
                      <a:pt x="38" y="0"/>
                    </a:lnTo>
                    <a:lnTo>
                      <a:pt x="21" y="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C300"/>
              </a:solidFill>
              <a:ln w="0">
                <a:solidFill>
                  <a:srgbClr val="DDC3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74" name="Freeform 330"/>
              <p:cNvSpPr>
                <a:spLocks/>
              </p:cNvSpPr>
              <p:nvPr/>
            </p:nvSpPr>
            <p:spPr bwMode="auto">
              <a:xfrm>
                <a:off x="1841263" y="2054218"/>
                <a:ext cx="38526" cy="52011"/>
              </a:xfrm>
              <a:custGeom>
                <a:avLst/>
                <a:gdLst>
                  <a:gd name="T0" fmla="*/ 10 w 20"/>
                  <a:gd name="T1" fmla="*/ 0 h 27"/>
                  <a:gd name="T2" fmla="*/ 20 w 20"/>
                  <a:gd name="T3" fmla="*/ 13 h 27"/>
                  <a:gd name="T4" fmla="*/ 16 w 20"/>
                  <a:gd name="T5" fmla="*/ 27 h 27"/>
                  <a:gd name="T6" fmla="*/ 4 w 20"/>
                  <a:gd name="T7" fmla="*/ 27 h 27"/>
                  <a:gd name="T8" fmla="*/ 0 w 20"/>
                  <a:gd name="T9" fmla="*/ 17 h 27"/>
                  <a:gd name="T10" fmla="*/ 10 w 20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7">
                    <a:moveTo>
                      <a:pt x="10" y="0"/>
                    </a:moveTo>
                    <a:lnTo>
                      <a:pt x="20" y="13"/>
                    </a:lnTo>
                    <a:lnTo>
                      <a:pt x="16" y="27"/>
                    </a:lnTo>
                    <a:lnTo>
                      <a:pt x="4" y="27"/>
                    </a:lnTo>
                    <a:lnTo>
                      <a:pt x="0" y="17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67297A"/>
              </a:solidFill>
              <a:ln w="0">
                <a:solidFill>
                  <a:srgbClr val="902DE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75" name="Freeform 331"/>
              <p:cNvSpPr>
                <a:spLocks/>
              </p:cNvSpPr>
              <p:nvPr/>
            </p:nvSpPr>
            <p:spPr bwMode="auto">
              <a:xfrm>
                <a:off x="1839336" y="2106229"/>
                <a:ext cx="44305" cy="209970"/>
              </a:xfrm>
              <a:custGeom>
                <a:avLst/>
                <a:gdLst>
                  <a:gd name="T0" fmla="*/ 5 w 23"/>
                  <a:gd name="T1" fmla="*/ 0 h 109"/>
                  <a:gd name="T2" fmla="*/ 17 w 23"/>
                  <a:gd name="T3" fmla="*/ 0 h 109"/>
                  <a:gd name="T4" fmla="*/ 23 w 23"/>
                  <a:gd name="T5" fmla="*/ 32 h 109"/>
                  <a:gd name="T6" fmla="*/ 13 w 23"/>
                  <a:gd name="T7" fmla="*/ 109 h 109"/>
                  <a:gd name="T8" fmla="*/ 0 w 23"/>
                  <a:gd name="T9" fmla="*/ 26 h 109"/>
                  <a:gd name="T10" fmla="*/ 5 w 23"/>
                  <a:gd name="T1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09">
                    <a:moveTo>
                      <a:pt x="5" y="0"/>
                    </a:moveTo>
                    <a:lnTo>
                      <a:pt x="17" y="0"/>
                    </a:lnTo>
                    <a:lnTo>
                      <a:pt x="23" y="32"/>
                    </a:lnTo>
                    <a:lnTo>
                      <a:pt x="13" y="109"/>
                    </a:lnTo>
                    <a:lnTo>
                      <a:pt x="0" y="2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6F2D9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76" name="Freeform 332"/>
              <p:cNvSpPr>
                <a:spLocks/>
              </p:cNvSpPr>
              <p:nvPr/>
            </p:nvSpPr>
            <p:spPr bwMode="auto">
              <a:xfrm>
                <a:off x="1823926" y="2027249"/>
                <a:ext cx="36600" cy="67422"/>
              </a:xfrm>
              <a:custGeom>
                <a:avLst/>
                <a:gdLst>
                  <a:gd name="T0" fmla="*/ 0 w 19"/>
                  <a:gd name="T1" fmla="*/ 0 h 35"/>
                  <a:gd name="T2" fmla="*/ 19 w 19"/>
                  <a:gd name="T3" fmla="*/ 14 h 35"/>
                  <a:gd name="T4" fmla="*/ 8 w 19"/>
                  <a:gd name="T5" fmla="*/ 35 h 35"/>
                  <a:gd name="T6" fmla="*/ 0 w 19"/>
                  <a:gd name="T7" fmla="*/ 14 h 35"/>
                  <a:gd name="T8" fmla="*/ 0 w 19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5">
                    <a:moveTo>
                      <a:pt x="0" y="0"/>
                    </a:moveTo>
                    <a:lnTo>
                      <a:pt x="19" y="14"/>
                    </a:lnTo>
                    <a:lnTo>
                      <a:pt x="8" y="35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77" name="Freeform 333"/>
              <p:cNvSpPr>
                <a:spLocks/>
              </p:cNvSpPr>
              <p:nvPr/>
            </p:nvSpPr>
            <p:spPr bwMode="auto">
              <a:xfrm>
                <a:off x="1860526" y="2027249"/>
                <a:ext cx="36600" cy="67422"/>
              </a:xfrm>
              <a:custGeom>
                <a:avLst/>
                <a:gdLst>
                  <a:gd name="T0" fmla="*/ 19 w 19"/>
                  <a:gd name="T1" fmla="*/ 0 h 35"/>
                  <a:gd name="T2" fmla="*/ 19 w 19"/>
                  <a:gd name="T3" fmla="*/ 14 h 35"/>
                  <a:gd name="T4" fmla="*/ 13 w 19"/>
                  <a:gd name="T5" fmla="*/ 35 h 35"/>
                  <a:gd name="T6" fmla="*/ 0 w 19"/>
                  <a:gd name="T7" fmla="*/ 14 h 35"/>
                  <a:gd name="T8" fmla="*/ 19 w 19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5">
                    <a:moveTo>
                      <a:pt x="19" y="0"/>
                    </a:moveTo>
                    <a:lnTo>
                      <a:pt x="19" y="14"/>
                    </a:lnTo>
                    <a:lnTo>
                      <a:pt x="13" y="35"/>
                    </a:lnTo>
                    <a:lnTo>
                      <a:pt x="0" y="14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78" name="Freeform 335"/>
              <p:cNvSpPr>
                <a:spLocks/>
              </p:cNvSpPr>
              <p:nvPr/>
            </p:nvSpPr>
            <p:spPr bwMode="auto">
              <a:xfrm>
                <a:off x="2226527" y="1576488"/>
                <a:ext cx="75127" cy="144475"/>
              </a:xfrm>
              <a:custGeom>
                <a:avLst/>
                <a:gdLst>
                  <a:gd name="T0" fmla="*/ 6 w 39"/>
                  <a:gd name="T1" fmla="*/ 0 h 75"/>
                  <a:gd name="T2" fmla="*/ 10 w 39"/>
                  <a:gd name="T3" fmla="*/ 0 h 75"/>
                  <a:gd name="T4" fmla="*/ 12 w 39"/>
                  <a:gd name="T5" fmla="*/ 2 h 75"/>
                  <a:gd name="T6" fmla="*/ 14 w 39"/>
                  <a:gd name="T7" fmla="*/ 6 h 75"/>
                  <a:gd name="T8" fmla="*/ 14 w 39"/>
                  <a:gd name="T9" fmla="*/ 6 h 75"/>
                  <a:gd name="T10" fmla="*/ 14 w 39"/>
                  <a:gd name="T11" fmla="*/ 6 h 75"/>
                  <a:gd name="T12" fmla="*/ 14 w 39"/>
                  <a:gd name="T13" fmla="*/ 36 h 75"/>
                  <a:gd name="T14" fmla="*/ 19 w 39"/>
                  <a:gd name="T15" fmla="*/ 35 h 75"/>
                  <a:gd name="T16" fmla="*/ 27 w 39"/>
                  <a:gd name="T17" fmla="*/ 36 h 75"/>
                  <a:gd name="T18" fmla="*/ 31 w 39"/>
                  <a:gd name="T19" fmla="*/ 38 h 75"/>
                  <a:gd name="T20" fmla="*/ 37 w 39"/>
                  <a:gd name="T21" fmla="*/ 42 h 75"/>
                  <a:gd name="T22" fmla="*/ 39 w 39"/>
                  <a:gd name="T23" fmla="*/ 48 h 75"/>
                  <a:gd name="T24" fmla="*/ 39 w 39"/>
                  <a:gd name="T25" fmla="*/ 54 h 75"/>
                  <a:gd name="T26" fmla="*/ 39 w 39"/>
                  <a:gd name="T27" fmla="*/ 56 h 75"/>
                  <a:gd name="T28" fmla="*/ 39 w 39"/>
                  <a:gd name="T29" fmla="*/ 56 h 75"/>
                  <a:gd name="T30" fmla="*/ 39 w 39"/>
                  <a:gd name="T31" fmla="*/ 75 h 75"/>
                  <a:gd name="T32" fmla="*/ 0 w 39"/>
                  <a:gd name="T33" fmla="*/ 75 h 75"/>
                  <a:gd name="T34" fmla="*/ 0 w 39"/>
                  <a:gd name="T35" fmla="*/ 6 h 75"/>
                  <a:gd name="T36" fmla="*/ 0 w 39"/>
                  <a:gd name="T37" fmla="*/ 6 h 75"/>
                  <a:gd name="T38" fmla="*/ 0 w 39"/>
                  <a:gd name="T39" fmla="*/ 6 h 75"/>
                  <a:gd name="T40" fmla="*/ 0 w 39"/>
                  <a:gd name="T41" fmla="*/ 2 h 75"/>
                  <a:gd name="T42" fmla="*/ 4 w 39"/>
                  <a:gd name="T43" fmla="*/ 0 h 75"/>
                  <a:gd name="T44" fmla="*/ 6 w 39"/>
                  <a:gd name="T4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9" h="75">
                    <a:moveTo>
                      <a:pt x="6" y="0"/>
                    </a:moveTo>
                    <a:lnTo>
                      <a:pt x="10" y="0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4" y="36"/>
                    </a:lnTo>
                    <a:lnTo>
                      <a:pt x="19" y="35"/>
                    </a:lnTo>
                    <a:lnTo>
                      <a:pt x="27" y="36"/>
                    </a:lnTo>
                    <a:lnTo>
                      <a:pt x="31" y="38"/>
                    </a:lnTo>
                    <a:lnTo>
                      <a:pt x="37" y="42"/>
                    </a:lnTo>
                    <a:lnTo>
                      <a:pt x="39" y="48"/>
                    </a:lnTo>
                    <a:lnTo>
                      <a:pt x="39" y="54"/>
                    </a:lnTo>
                    <a:lnTo>
                      <a:pt x="39" y="56"/>
                    </a:lnTo>
                    <a:lnTo>
                      <a:pt x="39" y="56"/>
                    </a:lnTo>
                    <a:lnTo>
                      <a:pt x="39" y="75"/>
                    </a:lnTo>
                    <a:lnTo>
                      <a:pt x="0" y="75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E2905"/>
              </a:solidFill>
              <a:ln w="0">
                <a:solidFill>
                  <a:srgbClr val="FE290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79" name="Rectangle 336"/>
              <p:cNvSpPr>
                <a:spLocks noChangeArrowheads="1"/>
              </p:cNvSpPr>
              <p:nvPr/>
            </p:nvSpPr>
            <p:spPr bwMode="auto">
              <a:xfrm>
                <a:off x="1586988" y="2427926"/>
                <a:ext cx="32748" cy="36600"/>
              </a:xfrm>
              <a:prstGeom prst="rect">
                <a:avLst/>
              </a:prstGeom>
              <a:solidFill>
                <a:srgbClr val="BB0A00"/>
              </a:solidFill>
              <a:ln w="0">
                <a:solidFill>
                  <a:srgbClr val="BB0A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80" name="Freeform 337"/>
              <p:cNvSpPr>
                <a:spLocks/>
              </p:cNvSpPr>
              <p:nvPr/>
            </p:nvSpPr>
            <p:spPr bwMode="auto">
              <a:xfrm>
                <a:off x="2552076" y="2160166"/>
                <a:ext cx="80906" cy="132917"/>
              </a:xfrm>
              <a:custGeom>
                <a:avLst/>
                <a:gdLst>
                  <a:gd name="T0" fmla="*/ 15 w 42"/>
                  <a:gd name="T1" fmla="*/ 0 h 69"/>
                  <a:gd name="T2" fmla="*/ 17 w 42"/>
                  <a:gd name="T3" fmla="*/ 14 h 69"/>
                  <a:gd name="T4" fmla="*/ 42 w 42"/>
                  <a:gd name="T5" fmla="*/ 18 h 69"/>
                  <a:gd name="T6" fmla="*/ 37 w 42"/>
                  <a:gd name="T7" fmla="*/ 52 h 69"/>
                  <a:gd name="T8" fmla="*/ 17 w 42"/>
                  <a:gd name="T9" fmla="*/ 69 h 69"/>
                  <a:gd name="T10" fmla="*/ 4 w 42"/>
                  <a:gd name="T11" fmla="*/ 52 h 69"/>
                  <a:gd name="T12" fmla="*/ 10 w 42"/>
                  <a:gd name="T13" fmla="*/ 29 h 69"/>
                  <a:gd name="T14" fmla="*/ 10 w 42"/>
                  <a:gd name="T15" fmla="*/ 25 h 69"/>
                  <a:gd name="T16" fmla="*/ 10 w 42"/>
                  <a:gd name="T17" fmla="*/ 20 h 69"/>
                  <a:gd name="T18" fmla="*/ 10 w 42"/>
                  <a:gd name="T19" fmla="*/ 16 h 69"/>
                  <a:gd name="T20" fmla="*/ 8 w 42"/>
                  <a:gd name="T21" fmla="*/ 10 h 69"/>
                  <a:gd name="T22" fmla="*/ 6 w 42"/>
                  <a:gd name="T23" fmla="*/ 6 h 69"/>
                  <a:gd name="T24" fmla="*/ 0 w 42"/>
                  <a:gd name="T25" fmla="*/ 2 h 69"/>
                  <a:gd name="T26" fmla="*/ 15 w 42"/>
                  <a:gd name="T2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69">
                    <a:moveTo>
                      <a:pt x="15" y="0"/>
                    </a:moveTo>
                    <a:lnTo>
                      <a:pt x="17" y="14"/>
                    </a:lnTo>
                    <a:lnTo>
                      <a:pt x="42" y="18"/>
                    </a:lnTo>
                    <a:lnTo>
                      <a:pt x="37" y="52"/>
                    </a:lnTo>
                    <a:lnTo>
                      <a:pt x="17" y="69"/>
                    </a:lnTo>
                    <a:lnTo>
                      <a:pt x="4" y="52"/>
                    </a:lnTo>
                    <a:lnTo>
                      <a:pt x="10" y="29"/>
                    </a:lnTo>
                    <a:lnTo>
                      <a:pt x="10" y="25"/>
                    </a:lnTo>
                    <a:lnTo>
                      <a:pt x="10" y="20"/>
                    </a:lnTo>
                    <a:lnTo>
                      <a:pt x="10" y="16"/>
                    </a:lnTo>
                    <a:lnTo>
                      <a:pt x="8" y="10"/>
                    </a:lnTo>
                    <a:lnTo>
                      <a:pt x="6" y="6"/>
                    </a:lnTo>
                    <a:lnTo>
                      <a:pt x="0" y="2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EE3A1"/>
              </a:solidFill>
              <a:ln w="0">
                <a:solidFill>
                  <a:srgbClr val="F8FF8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81" name="Freeform 338"/>
              <p:cNvSpPr>
                <a:spLocks/>
              </p:cNvSpPr>
              <p:nvPr/>
            </p:nvSpPr>
            <p:spPr bwMode="auto">
              <a:xfrm>
                <a:off x="1157417" y="2142829"/>
                <a:ext cx="88611" cy="148328"/>
              </a:xfrm>
              <a:custGeom>
                <a:avLst/>
                <a:gdLst>
                  <a:gd name="T0" fmla="*/ 31 w 46"/>
                  <a:gd name="T1" fmla="*/ 0 h 77"/>
                  <a:gd name="T2" fmla="*/ 46 w 46"/>
                  <a:gd name="T3" fmla="*/ 5 h 77"/>
                  <a:gd name="T4" fmla="*/ 41 w 46"/>
                  <a:gd name="T5" fmla="*/ 9 h 77"/>
                  <a:gd name="T6" fmla="*/ 37 w 46"/>
                  <a:gd name="T7" fmla="*/ 13 h 77"/>
                  <a:gd name="T8" fmla="*/ 35 w 46"/>
                  <a:gd name="T9" fmla="*/ 17 h 77"/>
                  <a:gd name="T10" fmla="*/ 33 w 46"/>
                  <a:gd name="T11" fmla="*/ 23 h 77"/>
                  <a:gd name="T12" fmla="*/ 33 w 46"/>
                  <a:gd name="T13" fmla="*/ 27 h 77"/>
                  <a:gd name="T14" fmla="*/ 31 w 46"/>
                  <a:gd name="T15" fmla="*/ 32 h 77"/>
                  <a:gd name="T16" fmla="*/ 31 w 46"/>
                  <a:gd name="T17" fmla="*/ 57 h 77"/>
                  <a:gd name="T18" fmla="*/ 16 w 46"/>
                  <a:gd name="T19" fmla="*/ 77 h 77"/>
                  <a:gd name="T20" fmla="*/ 0 w 46"/>
                  <a:gd name="T21" fmla="*/ 57 h 77"/>
                  <a:gd name="T22" fmla="*/ 0 w 46"/>
                  <a:gd name="T23" fmla="*/ 13 h 77"/>
                  <a:gd name="T24" fmla="*/ 27 w 46"/>
                  <a:gd name="T25" fmla="*/ 13 h 77"/>
                  <a:gd name="T26" fmla="*/ 31 w 46"/>
                  <a:gd name="T2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" h="77">
                    <a:moveTo>
                      <a:pt x="31" y="0"/>
                    </a:moveTo>
                    <a:lnTo>
                      <a:pt x="46" y="5"/>
                    </a:lnTo>
                    <a:lnTo>
                      <a:pt x="41" y="9"/>
                    </a:lnTo>
                    <a:lnTo>
                      <a:pt x="37" y="13"/>
                    </a:lnTo>
                    <a:lnTo>
                      <a:pt x="35" y="17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2"/>
                    </a:lnTo>
                    <a:lnTo>
                      <a:pt x="31" y="57"/>
                    </a:lnTo>
                    <a:lnTo>
                      <a:pt x="16" y="77"/>
                    </a:lnTo>
                    <a:lnTo>
                      <a:pt x="0" y="57"/>
                    </a:lnTo>
                    <a:lnTo>
                      <a:pt x="0" y="13"/>
                    </a:lnTo>
                    <a:lnTo>
                      <a:pt x="27" y="13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8FF88"/>
              </a:solidFill>
              <a:ln w="0">
                <a:solidFill>
                  <a:srgbClr val="F8FF8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82" name="Freeform 339"/>
              <p:cNvSpPr>
                <a:spLocks/>
              </p:cNvSpPr>
              <p:nvPr/>
            </p:nvSpPr>
            <p:spPr bwMode="auto">
              <a:xfrm>
                <a:off x="2492360" y="2050365"/>
                <a:ext cx="40453" cy="73201"/>
              </a:xfrm>
              <a:custGeom>
                <a:avLst/>
                <a:gdLst>
                  <a:gd name="T0" fmla="*/ 21 w 21"/>
                  <a:gd name="T1" fmla="*/ 0 h 38"/>
                  <a:gd name="T2" fmla="*/ 18 w 21"/>
                  <a:gd name="T3" fmla="*/ 38 h 38"/>
                  <a:gd name="T4" fmla="*/ 0 w 21"/>
                  <a:gd name="T5" fmla="*/ 36 h 38"/>
                  <a:gd name="T6" fmla="*/ 6 w 21"/>
                  <a:gd name="T7" fmla="*/ 21 h 38"/>
                  <a:gd name="T8" fmla="*/ 14 w 21"/>
                  <a:gd name="T9" fmla="*/ 9 h 38"/>
                  <a:gd name="T10" fmla="*/ 20 w 21"/>
                  <a:gd name="T11" fmla="*/ 2 h 38"/>
                  <a:gd name="T12" fmla="*/ 21 w 21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8">
                    <a:moveTo>
                      <a:pt x="21" y="0"/>
                    </a:moveTo>
                    <a:lnTo>
                      <a:pt x="18" y="38"/>
                    </a:lnTo>
                    <a:lnTo>
                      <a:pt x="0" y="36"/>
                    </a:lnTo>
                    <a:lnTo>
                      <a:pt x="6" y="21"/>
                    </a:lnTo>
                    <a:lnTo>
                      <a:pt x="14" y="9"/>
                    </a:lnTo>
                    <a:lnTo>
                      <a:pt x="20" y="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BC005"/>
              </a:solidFill>
              <a:ln w="0">
                <a:solidFill>
                  <a:srgbClr val="FBC00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83" name="Freeform 340"/>
              <p:cNvSpPr>
                <a:spLocks/>
              </p:cNvSpPr>
              <p:nvPr/>
            </p:nvSpPr>
            <p:spPr bwMode="auto">
              <a:xfrm>
                <a:off x="2500066" y="2002207"/>
                <a:ext cx="196485" cy="217676"/>
              </a:xfrm>
              <a:custGeom>
                <a:avLst/>
                <a:gdLst>
                  <a:gd name="T0" fmla="*/ 21 w 102"/>
                  <a:gd name="T1" fmla="*/ 0 h 113"/>
                  <a:gd name="T2" fmla="*/ 102 w 102"/>
                  <a:gd name="T3" fmla="*/ 15 h 113"/>
                  <a:gd name="T4" fmla="*/ 90 w 102"/>
                  <a:gd name="T5" fmla="*/ 71 h 113"/>
                  <a:gd name="T6" fmla="*/ 90 w 102"/>
                  <a:gd name="T7" fmla="*/ 73 h 113"/>
                  <a:gd name="T8" fmla="*/ 81 w 102"/>
                  <a:gd name="T9" fmla="*/ 92 h 113"/>
                  <a:gd name="T10" fmla="*/ 65 w 102"/>
                  <a:gd name="T11" fmla="*/ 105 h 113"/>
                  <a:gd name="T12" fmla="*/ 46 w 102"/>
                  <a:gd name="T13" fmla="*/ 111 h 113"/>
                  <a:gd name="T14" fmla="*/ 23 w 102"/>
                  <a:gd name="T15" fmla="*/ 113 h 113"/>
                  <a:gd name="T16" fmla="*/ 0 w 102"/>
                  <a:gd name="T17" fmla="*/ 109 h 113"/>
                  <a:gd name="T18" fmla="*/ 0 w 102"/>
                  <a:gd name="T19" fmla="*/ 105 h 113"/>
                  <a:gd name="T20" fmla="*/ 6 w 102"/>
                  <a:gd name="T21" fmla="*/ 75 h 113"/>
                  <a:gd name="T22" fmla="*/ 16 w 102"/>
                  <a:gd name="T23" fmla="*/ 34 h 113"/>
                  <a:gd name="T24" fmla="*/ 21 w 102"/>
                  <a:gd name="T25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13">
                    <a:moveTo>
                      <a:pt x="21" y="0"/>
                    </a:moveTo>
                    <a:lnTo>
                      <a:pt x="102" y="15"/>
                    </a:lnTo>
                    <a:lnTo>
                      <a:pt x="90" y="71"/>
                    </a:lnTo>
                    <a:lnTo>
                      <a:pt x="90" y="73"/>
                    </a:lnTo>
                    <a:lnTo>
                      <a:pt x="81" y="92"/>
                    </a:lnTo>
                    <a:lnTo>
                      <a:pt x="65" y="105"/>
                    </a:lnTo>
                    <a:lnTo>
                      <a:pt x="46" y="111"/>
                    </a:lnTo>
                    <a:lnTo>
                      <a:pt x="23" y="113"/>
                    </a:lnTo>
                    <a:lnTo>
                      <a:pt x="0" y="109"/>
                    </a:lnTo>
                    <a:lnTo>
                      <a:pt x="0" y="105"/>
                    </a:lnTo>
                    <a:lnTo>
                      <a:pt x="6" y="75"/>
                    </a:lnTo>
                    <a:lnTo>
                      <a:pt x="16" y="34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EE3A1"/>
              </a:solidFill>
              <a:ln w="0">
                <a:solidFill>
                  <a:srgbClr val="F8FF8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84" name="Freeform 341"/>
              <p:cNvSpPr>
                <a:spLocks/>
              </p:cNvSpPr>
              <p:nvPr/>
            </p:nvSpPr>
            <p:spPr bwMode="auto">
              <a:xfrm>
                <a:off x="2559782" y="2083113"/>
                <a:ext cx="15411" cy="15411"/>
              </a:xfrm>
              <a:custGeom>
                <a:avLst/>
                <a:gdLst>
                  <a:gd name="T0" fmla="*/ 4 w 8"/>
                  <a:gd name="T1" fmla="*/ 0 h 8"/>
                  <a:gd name="T2" fmla="*/ 6 w 8"/>
                  <a:gd name="T3" fmla="*/ 2 h 8"/>
                  <a:gd name="T4" fmla="*/ 8 w 8"/>
                  <a:gd name="T5" fmla="*/ 4 h 8"/>
                  <a:gd name="T6" fmla="*/ 6 w 8"/>
                  <a:gd name="T7" fmla="*/ 6 h 8"/>
                  <a:gd name="T8" fmla="*/ 4 w 8"/>
                  <a:gd name="T9" fmla="*/ 8 h 8"/>
                  <a:gd name="T10" fmla="*/ 2 w 8"/>
                  <a:gd name="T11" fmla="*/ 6 h 8"/>
                  <a:gd name="T12" fmla="*/ 0 w 8"/>
                  <a:gd name="T13" fmla="*/ 4 h 8"/>
                  <a:gd name="T14" fmla="*/ 2 w 8"/>
                  <a:gd name="T15" fmla="*/ 2 h 8"/>
                  <a:gd name="T16" fmla="*/ 4 w 8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4" y="0"/>
                    </a:moveTo>
                    <a:lnTo>
                      <a:pt x="6" y="2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1DBF"/>
              </a:solidFill>
              <a:ln w="0">
                <a:solidFill>
                  <a:srgbClr val="001D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85" name="Freeform 342"/>
              <p:cNvSpPr>
                <a:spLocks/>
              </p:cNvSpPr>
              <p:nvPr/>
            </p:nvSpPr>
            <p:spPr bwMode="auto">
              <a:xfrm>
                <a:off x="2500066" y="1957901"/>
                <a:ext cx="240791" cy="265834"/>
              </a:xfrm>
              <a:custGeom>
                <a:avLst/>
                <a:gdLst>
                  <a:gd name="T0" fmla="*/ 71 w 125"/>
                  <a:gd name="T1" fmla="*/ 5 h 138"/>
                  <a:gd name="T2" fmla="*/ 81 w 125"/>
                  <a:gd name="T3" fmla="*/ 9 h 138"/>
                  <a:gd name="T4" fmla="*/ 92 w 125"/>
                  <a:gd name="T5" fmla="*/ 13 h 138"/>
                  <a:gd name="T6" fmla="*/ 100 w 125"/>
                  <a:gd name="T7" fmla="*/ 21 h 138"/>
                  <a:gd name="T8" fmla="*/ 108 w 125"/>
                  <a:gd name="T9" fmla="*/ 27 h 138"/>
                  <a:gd name="T10" fmla="*/ 117 w 125"/>
                  <a:gd name="T11" fmla="*/ 30 h 138"/>
                  <a:gd name="T12" fmla="*/ 125 w 125"/>
                  <a:gd name="T13" fmla="*/ 46 h 138"/>
                  <a:gd name="T14" fmla="*/ 117 w 125"/>
                  <a:gd name="T15" fmla="*/ 67 h 138"/>
                  <a:gd name="T16" fmla="*/ 106 w 125"/>
                  <a:gd name="T17" fmla="*/ 77 h 138"/>
                  <a:gd name="T18" fmla="*/ 98 w 125"/>
                  <a:gd name="T19" fmla="*/ 88 h 138"/>
                  <a:gd name="T20" fmla="*/ 96 w 125"/>
                  <a:gd name="T21" fmla="*/ 98 h 138"/>
                  <a:gd name="T22" fmla="*/ 92 w 125"/>
                  <a:gd name="T23" fmla="*/ 105 h 138"/>
                  <a:gd name="T24" fmla="*/ 83 w 125"/>
                  <a:gd name="T25" fmla="*/ 111 h 138"/>
                  <a:gd name="T26" fmla="*/ 83 w 125"/>
                  <a:gd name="T27" fmla="*/ 111 h 138"/>
                  <a:gd name="T28" fmla="*/ 71 w 125"/>
                  <a:gd name="T29" fmla="*/ 84 h 138"/>
                  <a:gd name="T30" fmla="*/ 65 w 125"/>
                  <a:gd name="T31" fmla="*/ 96 h 138"/>
                  <a:gd name="T32" fmla="*/ 50 w 125"/>
                  <a:gd name="T33" fmla="*/ 128 h 138"/>
                  <a:gd name="T34" fmla="*/ 27 w 125"/>
                  <a:gd name="T35" fmla="*/ 138 h 138"/>
                  <a:gd name="T36" fmla="*/ 8 w 125"/>
                  <a:gd name="T37" fmla="*/ 136 h 138"/>
                  <a:gd name="T38" fmla="*/ 0 w 125"/>
                  <a:gd name="T39" fmla="*/ 132 h 138"/>
                  <a:gd name="T40" fmla="*/ 14 w 125"/>
                  <a:gd name="T41" fmla="*/ 88 h 138"/>
                  <a:gd name="T42" fmla="*/ 19 w 125"/>
                  <a:gd name="T43" fmla="*/ 94 h 138"/>
                  <a:gd name="T44" fmla="*/ 21 w 125"/>
                  <a:gd name="T45" fmla="*/ 101 h 138"/>
                  <a:gd name="T46" fmla="*/ 21 w 125"/>
                  <a:gd name="T47" fmla="*/ 103 h 138"/>
                  <a:gd name="T48" fmla="*/ 46 w 125"/>
                  <a:gd name="T49" fmla="*/ 94 h 138"/>
                  <a:gd name="T50" fmla="*/ 62 w 125"/>
                  <a:gd name="T51" fmla="*/ 69 h 138"/>
                  <a:gd name="T52" fmla="*/ 65 w 125"/>
                  <a:gd name="T53" fmla="*/ 53 h 138"/>
                  <a:gd name="T54" fmla="*/ 56 w 125"/>
                  <a:gd name="T55" fmla="*/ 50 h 138"/>
                  <a:gd name="T56" fmla="*/ 44 w 125"/>
                  <a:gd name="T57" fmla="*/ 48 h 138"/>
                  <a:gd name="T58" fmla="*/ 33 w 125"/>
                  <a:gd name="T59" fmla="*/ 40 h 138"/>
                  <a:gd name="T60" fmla="*/ 23 w 125"/>
                  <a:gd name="T61" fmla="*/ 29 h 138"/>
                  <a:gd name="T62" fmla="*/ 23 w 125"/>
                  <a:gd name="T63" fmla="*/ 23 h 138"/>
                  <a:gd name="T64" fmla="*/ 29 w 125"/>
                  <a:gd name="T65" fmla="*/ 9 h 138"/>
                  <a:gd name="T66" fmla="*/ 58 w 125"/>
                  <a:gd name="T6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5" h="138">
                    <a:moveTo>
                      <a:pt x="58" y="0"/>
                    </a:moveTo>
                    <a:lnTo>
                      <a:pt x="71" y="5"/>
                    </a:lnTo>
                    <a:lnTo>
                      <a:pt x="75" y="7"/>
                    </a:lnTo>
                    <a:lnTo>
                      <a:pt x="81" y="9"/>
                    </a:lnTo>
                    <a:lnTo>
                      <a:pt x="87" y="11"/>
                    </a:lnTo>
                    <a:lnTo>
                      <a:pt x="92" y="13"/>
                    </a:lnTo>
                    <a:lnTo>
                      <a:pt x="98" y="17"/>
                    </a:lnTo>
                    <a:lnTo>
                      <a:pt x="100" y="21"/>
                    </a:lnTo>
                    <a:lnTo>
                      <a:pt x="102" y="27"/>
                    </a:lnTo>
                    <a:lnTo>
                      <a:pt x="108" y="27"/>
                    </a:lnTo>
                    <a:lnTo>
                      <a:pt x="113" y="29"/>
                    </a:lnTo>
                    <a:lnTo>
                      <a:pt x="117" y="30"/>
                    </a:lnTo>
                    <a:lnTo>
                      <a:pt x="121" y="34"/>
                    </a:lnTo>
                    <a:lnTo>
                      <a:pt x="125" y="46"/>
                    </a:lnTo>
                    <a:lnTo>
                      <a:pt x="121" y="57"/>
                    </a:lnTo>
                    <a:lnTo>
                      <a:pt x="117" y="67"/>
                    </a:lnTo>
                    <a:lnTo>
                      <a:pt x="112" y="71"/>
                    </a:lnTo>
                    <a:lnTo>
                      <a:pt x="106" y="77"/>
                    </a:lnTo>
                    <a:lnTo>
                      <a:pt x="102" y="82"/>
                    </a:lnTo>
                    <a:lnTo>
                      <a:pt x="98" y="88"/>
                    </a:lnTo>
                    <a:lnTo>
                      <a:pt x="96" y="92"/>
                    </a:lnTo>
                    <a:lnTo>
                      <a:pt x="96" y="98"/>
                    </a:lnTo>
                    <a:lnTo>
                      <a:pt x="94" y="101"/>
                    </a:lnTo>
                    <a:lnTo>
                      <a:pt x="92" y="105"/>
                    </a:lnTo>
                    <a:lnTo>
                      <a:pt x="89" y="109"/>
                    </a:lnTo>
                    <a:lnTo>
                      <a:pt x="83" y="111"/>
                    </a:lnTo>
                    <a:lnTo>
                      <a:pt x="83" y="111"/>
                    </a:lnTo>
                    <a:lnTo>
                      <a:pt x="83" y="111"/>
                    </a:lnTo>
                    <a:lnTo>
                      <a:pt x="75" y="100"/>
                    </a:lnTo>
                    <a:lnTo>
                      <a:pt x="71" y="84"/>
                    </a:lnTo>
                    <a:lnTo>
                      <a:pt x="71" y="73"/>
                    </a:lnTo>
                    <a:lnTo>
                      <a:pt x="65" y="96"/>
                    </a:lnTo>
                    <a:lnTo>
                      <a:pt x="58" y="115"/>
                    </a:lnTo>
                    <a:lnTo>
                      <a:pt x="50" y="128"/>
                    </a:lnTo>
                    <a:lnTo>
                      <a:pt x="39" y="136"/>
                    </a:lnTo>
                    <a:lnTo>
                      <a:pt x="27" y="138"/>
                    </a:lnTo>
                    <a:lnTo>
                      <a:pt x="17" y="138"/>
                    </a:lnTo>
                    <a:lnTo>
                      <a:pt x="8" y="136"/>
                    </a:lnTo>
                    <a:lnTo>
                      <a:pt x="2" y="134"/>
                    </a:lnTo>
                    <a:lnTo>
                      <a:pt x="0" y="132"/>
                    </a:lnTo>
                    <a:lnTo>
                      <a:pt x="10" y="86"/>
                    </a:lnTo>
                    <a:lnTo>
                      <a:pt x="14" y="88"/>
                    </a:lnTo>
                    <a:lnTo>
                      <a:pt x="17" y="90"/>
                    </a:lnTo>
                    <a:lnTo>
                      <a:pt x="19" y="94"/>
                    </a:lnTo>
                    <a:lnTo>
                      <a:pt x="21" y="98"/>
                    </a:lnTo>
                    <a:lnTo>
                      <a:pt x="21" y="101"/>
                    </a:lnTo>
                    <a:lnTo>
                      <a:pt x="21" y="103"/>
                    </a:lnTo>
                    <a:lnTo>
                      <a:pt x="21" y="103"/>
                    </a:lnTo>
                    <a:lnTo>
                      <a:pt x="35" y="101"/>
                    </a:lnTo>
                    <a:lnTo>
                      <a:pt x="46" y="94"/>
                    </a:lnTo>
                    <a:lnTo>
                      <a:pt x="56" y="80"/>
                    </a:lnTo>
                    <a:lnTo>
                      <a:pt x="62" y="69"/>
                    </a:lnTo>
                    <a:lnTo>
                      <a:pt x="65" y="57"/>
                    </a:lnTo>
                    <a:lnTo>
                      <a:pt x="65" y="53"/>
                    </a:lnTo>
                    <a:lnTo>
                      <a:pt x="62" y="52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4" y="48"/>
                    </a:lnTo>
                    <a:lnTo>
                      <a:pt x="39" y="44"/>
                    </a:lnTo>
                    <a:lnTo>
                      <a:pt x="33" y="40"/>
                    </a:lnTo>
                    <a:lnTo>
                      <a:pt x="27" y="34"/>
                    </a:lnTo>
                    <a:lnTo>
                      <a:pt x="23" y="29"/>
                    </a:lnTo>
                    <a:lnTo>
                      <a:pt x="23" y="23"/>
                    </a:lnTo>
                    <a:lnTo>
                      <a:pt x="23" y="23"/>
                    </a:lnTo>
                    <a:lnTo>
                      <a:pt x="23" y="23"/>
                    </a:lnTo>
                    <a:lnTo>
                      <a:pt x="29" y="9"/>
                    </a:lnTo>
                    <a:lnTo>
                      <a:pt x="42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1D4579"/>
              </a:solidFill>
              <a:ln w="0">
                <a:solidFill>
                  <a:srgbClr val="001D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86" name="Freeform 343"/>
              <p:cNvSpPr>
                <a:spLocks/>
              </p:cNvSpPr>
              <p:nvPr/>
            </p:nvSpPr>
            <p:spPr bwMode="auto">
              <a:xfrm>
                <a:off x="1927947" y="1805721"/>
                <a:ext cx="57790" cy="88611"/>
              </a:xfrm>
              <a:custGeom>
                <a:avLst/>
                <a:gdLst>
                  <a:gd name="T0" fmla="*/ 0 w 30"/>
                  <a:gd name="T1" fmla="*/ 0 h 46"/>
                  <a:gd name="T2" fmla="*/ 30 w 30"/>
                  <a:gd name="T3" fmla="*/ 35 h 46"/>
                  <a:gd name="T4" fmla="*/ 9 w 30"/>
                  <a:gd name="T5" fmla="*/ 46 h 46"/>
                  <a:gd name="T6" fmla="*/ 0 w 30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46">
                    <a:moveTo>
                      <a:pt x="0" y="0"/>
                    </a:moveTo>
                    <a:lnTo>
                      <a:pt x="30" y="35"/>
                    </a:lnTo>
                    <a:lnTo>
                      <a:pt x="9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2905"/>
              </a:solidFill>
              <a:ln w="0">
                <a:solidFill>
                  <a:srgbClr val="FE290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87" name="Freeform 344"/>
              <p:cNvSpPr>
                <a:spLocks/>
              </p:cNvSpPr>
              <p:nvPr/>
            </p:nvSpPr>
            <p:spPr bwMode="auto">
              <a:xfrm>
                <a:off x="1764210" y="1753710"/>
                <a:ext cx="229233" cy="217676"/>
              </a:xfrm>
              <a:custGeom>
                <a:avLst/>
                <a:gdLst>
                  <a:gd name="T0" fmla="*/ 71 w 119"/>
                  <a:gd name="T1" fmla="*/ 0 h 113"/>
                  <a:gd name="T2" fmla="*/ 87 w 119"/>
                  <a:gd name="T3" fmla="*/ 31 h 113"/>
                  <a:gd name="T4" fmla="*/ 104 w 119"/>
                  <a:gd name="T5" fmla="*/ 67 h 113"/>
                  <a:gd name="T6" fmla="*/ 117 w 119"/>
                  <a:gd name="T7" fmla="*/ 96 h 113"/>
                  <a:gd name="T8" fmla="*/ 119 w 119"/>
                  <a:gd name="T9" fmla="*/ 100 h 113"/>
                  <a:gd name="T10" fmla="*/ 96 w 119"/>
                  <a:gd name="T11" fmla="*/ 110 h 113"/>
                  <a:gd name="T12" fmla="*/ 75 w 119"/>
                  <a:gd name="T13" fmla="*/ 113 h 113"/>
                  <a:gd name="T14" fmla="*/ 56 w 119"/>
                  <a:gd name="T15" fmla="*/ 111 h 113"/>
                  <a:gd name="T16" fmla="*/ 39 w 119"/>
                  <a:gd name="T17" fmla="*/ 102 h 113"/>
                  <a:gd name="T18" fmla="*/ 25 w 119"/>
                  <a:gd name="T19" fmla="*/ 85 h 113"/>
                  <a:gd name="T20" fmla="*/ 23 w 119"/>
                  <a:gd name="T21" fmla="*/ 85 h 113"/>
                  <a:gd name="T22" fmla="*/ 0 w 119"/>
                  <a:gd name="T23" fmla="*/ 35 h 113"/>
                  <a:gd name="T24" fmla="*/ 71 w 119"/>
                  <a:gd name="T25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" h="113">
                    <a:moveTo>
                      <a:pt x="71" y="0"/>
                    </a:moveTo>
                    <a:lnTo>
                      <a:pt x="87" y="31"/>
                    </a:lnTo>
                    <a:lnTo>
                      <a:pt x="104" y="67"/>
                    </a:lnTo>
                    <a:lnTo>
                      <a:pt x="117" y="96"/>
                    </a:lnTo>
                    <a:lnTo>
                      <a:pt x="119" y="100"/>
                    </a:lnTo>
                    <a:lnTo>
                      <a:pt x="96" y="110"/>
                    </a:lnTo>
                    <a:lnTo>
                      <a:pt x="75" y="113"/>
                    </a:lnTo>
                    <a:lnTo>
                      <a:pt x="56" y="111"/>
                    </a:lnTo>
                    <a:lnTo>
                      <a:pt x="39" y="102"/>
                    </a:lnTo>
                    <a:lnTo>
                      <a:pt x="25" y="85"/>
                    </a:lnTo>
                    <a:lnTo>
                      <a:pt x="23" y="85"/>
                    </a:lnTo>
                    <a:lnTo>
                      <a:pt x="0" y="35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FF8107"/>
              </a:solidFill>
              <a:ln w="0">
                <a:solidFill>
                  <a:srgbClr val="FF810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88" name="Freeform 345"/>
              <p:cNvSpPr>
                <a:spLocks/>
              </p:cNvSpPr>
              <p:nvPr/>
            </p:nvSpPr>
            <p:spPr bwMode="auto">
              <a:xfrm>
                <a:off x="1893273" y="1838469"/>
                <a:ext cx="11558" cy="11558"/>
              </a:xfrm>
              <a:custGeom>
                <a:avLst/>
                <a:gdLst>
                  <a:gd name="T0" fmla="*/ 4 w 6"/>
                  <a:gd name="T1" fmla="*/ 0 h 6"/>
                  <a:gd name="T2" fmla="*/ 6 w 6"/>
                  <a:gd name="T3" fmla="*/ 2 h 6"/>
                  <a:gd name="T4" fmla="*/ 6 w 6"/>
                  <a:gd name="T5" fmla="*/ 4 h 6"/>
                  <a:gd name="T6" fmla="*/ 4 w 6"/>
                  <a:gd name="T7" fmla="*/ 6 h 6"/>
                  <a:gd name="T8" fmla="*/ 2 w 6"/>
                  <a:gd name="T9" fmla="*/ 6 h 6"/>
                  <a:gd name="T10" fmla="*/ 0 w 6"/>
                  <a:gd name="T11" fmla="*/ 4 h 6"/>
                  <a:gd name="T12" fmla="*/ 0 w 6"/>
                  <a:gd name="T13" fmla="*/ 2 h 6"/>
                  <a:gd name="T14" fmla="*/ 2 w 6"/>
                  <a:gd name="T15" fmla="*/ 0 h 6"/>
                  <a:gd name="T16" fmla="*/ 4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6" y="2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1DBF"/>
              </a:solidFill>
              <a:ln w="0">
                <a:solidFill>
                  <a:srgbClr val="001D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89" name="Freeform 346"/>
              <p:cNvSpPr>
                <a:spLocks/>
              </p:cNvSpPr>
              <p:nvPr/>
            </p:nvSpPr>
            <p:spPr bwMode="auto">
              <a:xfrm>
                <a:off x="1748799" y="1720962"/>
                <a:ext cx="152180" cy="225381"/>
              </a:xfrm>
              <a:custGeom>
                <a:avLst/>
                <a:gdLst>
                  <a:gd name="T0" fmla="*/ 54 w 79"/>
                  <a:gd name="T1" fmla="*/ 0 h 117"/>
                  <a:gd name="T2" fmla="*/ 70 w 79"/>
                  <a:gd name="T3" fmla="*/ 6 h 117"/>
                  <a:gd name="T4" fmla="*/ 79 w 79"/>
                  <a:gd name="T5" fmla="*/ 17 h 117"/>
                  <a:gd name="T6" fmla="*/ 79 w 79"/>
                  <a:gd name="T7" fmla="*/ 17 h 117"/>
                  <a:gd name="T8" fmla="*/ 79 w 79"/>
                  <a:gd name="T9" fmla="*/ 17 h 117"/>
                  <a:gd name="T10" fmla="*/ 77 w 79"/>
                  <a:gd name="T11" fmla="*/ 29 h 117"/>
                  <a:gd name="T12" fmla="*/ 68 w 79"/>
                  <a:gd name="T13" fmla="*/ 40 h 117"/>
                  <a:gd name="T14" fmla="*/ 58 w 79"/>
                  <a:gd name="T15" fmla="*/ 50 h 117"/>
                  <a:gd name="T16" fmla="*/ 54 w 79"/>
                  <a:gd name="T17" fmla="*/ 52 h 117"/>
                  <a:gd name="T18" fmla="*/ 50 w 79"/>
                  <a:gd name="T19" fmla="*/ 54 h 117"/>
                  <a:gd name="T20" fmla="*/ 47 w 79"/>
                  <a:gd name="T21" fmla="*/ 56 h 117"/>
                  <a:gd name="T22" fmla="*/ 45 w 79"/>
                  <a:gd name="T23" fmla="*/ 59 h 117"/>
                  <a:gd name="T24" fmla="*/ 41 w 79"/>
                  <a:gd name="T25" fmla="*/ 63 h 117"/>
                  <a:gd name="T26" fmla="*/ 41 w 79"/>
                  <a:gd name="T27" fmla="*/ 65 h 117"/>
                  <a:gd name="T28" fmla="*/ 43 w 79"/>
                  <a:gd name="T29" fmla="*/ 69 h 117"/>
                  <a:gd name="T30" fmla="*/ 45 w 79"/>
                  <a:gd name="T31" fmla="*/ 77 h 117"/>
                  <a:gd name="T32" fmla="*/ 47 w 79"/>
                  <a:gd name="T33" fmla="*/ 90 h 117"/>
                  <a:gd name="T34" fmla="*/ 47 w 79"/>
                  <a:gd name="T35" fmla="*/ 104 h 117"/>
                  <a:gd name="T36" fmla="*/ 43 w 79"/>
                  <a:gd name="T37" fmla="*/ 117 h 117"/>
                  <a:gd name="T38" fmla="*/ 39 w 79"/>
                  <a:gd name="T39" fmla="*/ 113 h 117"/>
                  <a:gd name="T40" fmla="*/ 33 w 79"/>
                  <a:gd name="T41" fmla="*/ 107 h 117"/>
                  <a:gd name="T42" fmla="*/ 23 w 79"/>
                  <a:gd name="T43" fmla="*/ 98 h 117"/>
                  <a:gd name="T44" fmla="*/ 14 w 79"/>
                  <a:gd name="T45" fmla="*/ 86 h 117"/>
                  <a:gd name="T46" fmla="*/ 6 w 79"/>
                  <a:gd name="T47" fmla="*/ 75 h 117"/>
                  <a:gd name="T48" fmla="*/ 0 w 79"/>
                  <a:gd name="T49" fmla="*/ 63 h 117"/>
                  <a:gd name="T50" fmla="*/ 0 w 79"/>
                  <a:gd name="T51" fmla="*/ 54 h 117"/>
                  <a:gd name="T52" fmla="*/ 6 w 79"/>
                  <a:gd name="T53" fmla="*/ 46 h 117"/>
                  <a:gd name="T54" fmla="*/ 4 w 79"/>
                  <a:gd name="T55" fmla="*/ 40 h 117"/>
                  <a:gd name="T56" fmla="*/ 4 w 79"/>
                  <a:gd name="T57" fmla="*/ 34 h 117"/>
                  <a:gd name="T58" fmla="*/ 6 w 79"/>
                  <a:gd name="T59" fmla="*/ 31 h 117"/>
                  <a:gd name="T60" fmla="*/ 10 w 79"/>
                  <a:gd name="T61" fmla="*/ 25 h 117"/>
                  <a:gd name="T62" fmla="*/ 16 w 79"/>
                  <a:gd name="T63" fmla="*/ 21 h 117"/>
                  <a:gd name="T64" fmla="*/ 22 w 79"/>
                  <a:gd name="T65" fmla="*/ 19 h 117"/>
                  <a:gd name="T66" fmla="*/ 25 w 79"/>
                  <a:gd name="T67" fmla="*/ 15 h 117"/>
                  <a:gd name="T68" fmla="*/ 27 w 79"/>
                  <a:gd name="T69" fmla="*/ 11 h 117"/>
                  <a:gd name="T70" fmla="*/ 39 w 79"/>
                  <a:gd name="T71" fmla="*/ 2 h 117"/>
                  <a:gd name="T72" fmla="*/ 54 w 79"/>
                  <a:gd name="T73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9" h="117">
                    <a:moveTo>
                      <a:pt x="54" y="0"/>
                    </a:moveTo>
                    <a:lnTo>
                      <a:pt x="70" y="6"/>
                    </a:lnTo>
                    <a:lnTo>
                      <a:pt x="79" y="17"/>
                    </a:lnTo>
                    <a:lnTo>
                      <a:pt x="79" y="17"/>
                    </a:lnTo>
                    <a:lnTo>
                      <a:pt x="79" y="17"/>
                    </a:lnTo>
                    <a:lnTo>
                      <a:pt x="77" y="29"/>
                    </a:lnTo>
                    <a:lnTo>
                      <a:pt x="68" y="40"/>
                    </a:lnTo>
                    <a:lnTo>
                      <a:pt x="58" y="50"/>
                    </a:lnTo>
                    <a:lnTo>
                      <a:pt x="54" y="52"/>
                    </a:lnTo>
                    <a:lnTo>
                      <a:pt x="50" y="54"/>
                    </a:lnTo>
                    <a:lnTo>
                      <a:pt x="47" y="56"/>
                    </a:lnTo>
                    <a:lnTo>
                      <a:pt x="45" y="59"/>
                    </a:lnTo>
                    <a:lnTo>
                      <a:pt x="41" y="63"/>
                    </a:lnTo>
                    <a:lnTo>
                      <a:pt x="41" y="65"/>
                    </a:lnTo>
                    <a:lnTo>
                      <a:pt x="43" y="69"/>
                    </a:lnTo>
                    <a:lnTo>
                      <a:pt x="45" y="77"/>
                    </a:lnTo>
                    <a:lnTo>
                      <a:pt x="47" y="90"/>
                    </a:lnTo>
                    <a:lnTo>
                      <a:pt x="47" y="104"/>
                    </a:lnTo>
                    <a:lnTo>
                      <a:pt x="43" y="117"/>
                    </a:lnTo>
                    <a:lnTo>
                      <a:pt x="39" y="113"/>
                    </a:lnTo>
                    <a:lnTo>
                      <a:pt x="33" y="107"/>
                    </a:lnTo>
                    <a:lnTo>
                      <a:pt x="23" y="98"/>
                    </a:lnTo>
                    <a:lnTo>
                      <a:pt x="14" y="86"/>
                    </a:lnTo>
                    <a:lnTo>
                      <a:pt x="6" y="75"/>
                    </a:lnTo>
                    <a:lnTo>
                      <a:pt x="0" y="63"/>
                    </a:lnTo>
                    <a:lnTo>
                      <a:pt x="0" y="54"/>
                    </a:lnTo>
                    <a:lnTo>
                      <a:pt x="6" y="46"/>
                    </a:lnTo>
                    <a:lnTo>
                      <a:pt x="4" y="40"/>
                    </a:lnTo>
                    <a:lnTo>
                      <a:pt x="4" y="34"/>
                    </a:lnTo>
                    <a:lnTo>
                      <a:pt x="6" y="31"/>
                    </a:lnTo>
                    <a:lnTo>
                      <a:pt x="10" y="25"/>
                    </a:lnTo>
                    <a:lnTo>
                      <a:pt x="16" y="21"/>
                    </a:lnTo>
                    <a:lnTo>
                      <a:pt x="22" y="19"/>
                    </a:lnTo>
                    <a:lnTo>
                      <a:pt x="25" y="15"/>
                    </a:lnTo>
                    <a:lnTo>
                      <a:pt x="27" y="11"/>
                    </a:lnTo>
                    <a:lnTo>
                      <a:pt x="39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1D4579"/>
              </a:solidFill>
              <a:ln w="0">
                <a:solidFill>
                  <a:srgbClr val="001D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90" name="Freeform 347"/>
              <p:cNvSpPr>
                <a:spLocks/>
              </p:cNvSpPr>
              <p:nvPr/>
            </p:nvSpPr>
            <p:spPr bwMode="auto">
              <a:xfrm>
                <a:off x="2625277" y="2075408"/>
                <a:ext cx="42379" cy="67422"/>
              </a:xfrm>
              <a:custGeom>
                <a:avLst/>
                <a:gdLst>
                  <a:gd name="T0" fmla="*/ 8 w 22"/>
                  <a:gd name="T1" fmla="*/ 0 h 35"/>
                  <a:gd name="T2" fmla="*/ 12 w 22"/>
                  <a:gd name="T3" fmla="*/ 2 h 35"/>
                  <a:gd name="T4" fmla="*/ 18 w 22"/>
                  <a:gd name="T5" fmla="*/ 6 h 35"/>
                  <a:gd name="T6" fmla="*/ 20 w 22"/>
                  <a:gd name="T7" fmla="*/ 10 h 35"/>
                  <a:gd name="T8" fmla="*/ 22 w 22"/>
                  <a:gd name="T9" fmla="*/ 16 h 35"/>
                  <a:gd name="T10" fmla="*/ 22 w 22"/>
                  <a:gd name="T11" fmla="*/ 21 h 35"/>
                  <a:gd name="T12" fmla="*/ 20 w 22"/>
                  <a:gd name="T13" fmla="*/ 27 h 35"/>
                  <a:gd name="T14" fmla="*/ 16 w 22"/>
                  <a:gd name="T15" fmla="*/ 31 h 35"/>
                  <a:gd name="T16" fmla="*/ 12 w 22"/>
                  <a:gd name="T17" fmla="*/ 35 h 35"/>
                  <a:gd name="T18" fmla="*/ 6 w 22"/>
                  <a:gd name="T19" fmla="*/ 35 h 35"/>
                  <a:gd name="T20" fmla="*/ 0 w 22"/>
                  <a:gd name="T21" fmla="*/ 35 h 35"/>
                  <a:gd name="T22" fmla="*/ 8 w 22"/>
                  <a:gd name="T2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35">
                    <a:moveTo>
                      <a:pt x="8" y="0"/>
                    </a:moveTo>
                    <a:lnTo>
                      <a:pt x="12" y="2"/>
                    </a:lnTo>
                    <a:lnTo>
                      <a:pt x="18" y="6"/>
                    </a:lnTo>
                    <a:lnTo>
                      <a:pt x="20" y="10"/>
                    </a:lnTo>
                    <a:lnTo>
                      <a:pt x="22" y="16"/>
                    </a:lnTo>
                    <a:lnTo>
                      <a:pt x="22" y="21"/>
                    </a:lnTo>
                    <a:lnTo>
                      <a:pt x="20" y="27"/>
                    </a:lnTo>
                    <a:lnTo>
                      <a:pt x="16" y="31"/>
                    </a:lnTo>
                    <a:lnTo>
                      <a:pt x="12" y="35"/>
                    </a:lnTo>
                    <a:lnTo>
                      <a:pt x="6" y="35"/>
                    </a:lnTo>
                    <a:lnTo>
                      <a:pt x="0" y="35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EE3A1"/>
              </a:solidFill>
              <a:ln w="0">
                <a:solidFill>
                  <a:srgbClr val="F8FF8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91" name="Freeform 348"/>
              <p:cNvSpPr>
                <a:spLocks/>
              </p:cNvSpPr>
              <p:nvPr/>
            </p:nvSpPr>
            <p:spPr bwMode="auto">
              <a:xfrm>
                <a:off x="2629129" y="2090818"/>
                <a:ext cx="19263" cy="36600"/>
              </a:xfrm>
              <a:custGeom>
                <a:avLst/>
                <a:gdLst>
                  <a:gd name="T0" fmla="*/ 4 w 10"/>
                  <a:gd name="T1" fmla="*/ 0 h 19"/>
                  <a:gd name="T2" fmla="*/ 8 w 10"/>
                  <a:gd name="T3" fmla="*/ 4 h 19"/>
                  <a:gd name="T4" fmla="*/ 10 w 10"/>
                  <a:gd name="T5" fmla="*/ 8 h 19"/>
                  <a:gd name="T6" fmla="*/ 10 w 10"/>
                  <a:gd name="T7" fmla="*/ 11 h 19"/>
                  <a:gd name="T8" fmla="*/ 8 w 10"/>
                  <a:gd name="T9" fmla="*/ 15 h 19"/>
                  <a:gd name="T10" fmla="*/ 6 w 10"/>
                  <a:gd name="T11" fmla="*/ 17 h 19"/>
                  <a:gd name="T12" fmla="*/ 2 w 10"/>
                  <a:gd name="T13" fmla="*/ 19 h 19"/>
                  <a:gd name="T14" fmla="*/ 0 w 10"/>
                  <a:gd name="T15" fmla="*/ 19 h 19"/>
                  <a:gd name="T16" fmla="*/ 4 w 10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9">
                    <a:moveTo>
                      <a:pt x="4" y="0"/>
                    </a:moveTo>
                    <a:lnTo>
                      <a:pt x="8" y="4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8" y="15"/>
                    </a:lnTo>
                    <a:lnTo>
                      <a:pt x="6" y="17"/>
                    </a:lnTo>
                    <a:lnTo>
                      <a:pt x="2" y="19"/>
                    </a:lnTo>
                    <a:lnTo>
                      <a:pt x="0" y="1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5E465"/>
              </a:solidFill>
              <a:ln w="0">
                <a:solidFill>
                  <a:srgbClr val="D5E46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92" name="Freeform 349"/>
              <p:cNvSpPr>
                <a:spLocks/>
              </p:cNvSpPr>
              <p:nvPr/>
            </p:nvSpPr>
            <p:spPr bwMode="auto">
              <a:xfrm>
                <a:off x="1808515" y="1846174"/>
                <a:ext cx="48158" cy="67422"/>
              </a:xfrm>
              <a:custGeom>
                <a:avLst/>
                <a:gdLst>
                  <a:gd name="T0" fmla="*/ 10 w 25"/>
                  <a:gd name="T1" fmla="*/ 0 h 35"/>
                  <a:gd name="T2" fmla="*/ 25 w 25"/>
                  <a:gd name="T3" fmla="*/ 33 h 35"/>
                  <a:gd name="T4" fmla="*/ 19 w 25"/>
                  <a:gd name="T5" fmla="*/ 35 h 35"/>
                  <a:gd name="T6" fmla="*/ 14 w 25"/>
                  <a:gd name="T7" fmla="*/ 35 h 35"/>
                  <a:gd name="T8" fmla="*/ 10 w 25"/>
                  <a:gd name="T9" fmla="*/ 33 h 35"/>
                  <a:gd name="T10" fmla="*/ 4 w 25"/>
                  <a:gd name="T11" fmla="*/ 29 h 35"/>
                  <a:gd name="T12" fmla="*/ 2 w 25"/>
                  <a:gd name="T13" fmla="*/ 25 h 35"/>
                  <a:gd name="T14" fmla="*/ 0 w 25"/>
                  <a:gd name="T15" fmla="*/ 19 h 35"/>
                  <a:gd name="T16" fmla="*/ 0 w 25"/>
                  <a:gd name="T17" fmla="*/ 14 h 35"/>
                  <a:gd name="T18" fmla="*/ 2 w 25"/>
                  <a:gd name="T19" fmla="*/ 8 h 35"/>
                  <a:gd name="T20" fmla="*/ 6 w 25"/>
                  <a:gd name="T21" fmla="*/ 4 h 35"/>
                  <a:gd name="T22" fmla="*/ 10 w 25"/>
                  <a:gd name="T2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5">
                    <a:moveTo>
                      <a:pt x="10" y="0"/>
                    </a:moveTo>
                    <a:lnTo>
                      <a:pt x="25" y="33"/>
                    </a:lnTo>
                    <a:lnTo>
                      <a:pt x="19" y="35"/>
                    </a:lnTo>
                    <a:lnTo>
                      <a:pt x="14" y="35"/>
                    </a:lnTo>
                    <a:lnTo>
                      <a:pt x="10" y="33"/>
                    </a:lnTo>
                    <a:lnTo>
                      <a:pt x="4" y="29"/>
                    </a:lnTo>
                    <a:lnTo>
                      <a:pt x="2" y="25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8107"/>
              </a:solidFill>
              <a:ln w="0">
                <a:solidFill>
                  <a:srgbClr val="FF810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93" name="Freeform 350"/>
              <p:cNvSpPr>
                <a:spLocks/>
              </p:cNvSpPr>
              <p:nvPr/>
            </p:nvSpPr>
            <p:spPr bwMode="auto">
              <a:xfrm>
                <a:off x="1835484" y="1861585"/>
                <a:ext cx="13484" cy="32748"/>
              </a:xfrm>
              <a:custGeom>
                <a:avLst/>
                <a:gdLst>
                  <a:gd name="T0" fmla="*/ 0 w 7"/>
                  <a:gd name="T1" fmla="*/ 0 h 17"/>
                  <a:gd name="T2" fmla="*/ 7 w 7"/>
                  <a:gd name="T3" fmla="*/ 17 h 17"/>
                  <a:gd name="T4" fmla="*/ 7 w 7"/>
                  <a:gd name="T5" fmla="*/ 17 h 17"/>
                  <a:gd name="T6" fmla="*/ 0 w 7"/>
                  <a:gd name="T7" fmla="*/ 0 h 17"/>
                  <a:gd name="T8" fmla="*/ 0 w 7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7">
                    <a:moveTo>
                      <a:pt x="0" y="0"/>
                    </a:moveTo>
                    <a:lnTo>
                      <a:pt x="7" y="17"/>
                    </a:lnTo>
                    <a:lnTo>
                      <a:pt x="7" y="1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6800"/>
              </a:solidFill>
              <a:ln w="0">
                <a:solidFill>
                  <a:srgbClr val="D168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94" name="Freeform 351"/>
              <p:cNvSpPr>
                <a:spLocks/>
              </p:cNvSpPr>
              <p:nvPr/>
            </p:nvSpPr>
            <p:spPr bwMode="auto">
              <a:xfrm>
                <a:off x="1823926" y="1861585"/>
                <a:ext cx="25042" cy="32748"/>
              </a:xfrm>
              <a:custGeom>
                <a:avLst/>
                <a:gdLst>
                  <a:gd name="T0" fmla="*/ 6 w 13"/>
                  <a:gd name="T1" fmla="*/ 0 h 17"/>
                  <a:gd name="T2" fmla="*/ 13 w 13"/>
                  <a:gd name="T3" fmla="*/ 17 h 17"/>
                  <a:gd name="T4" fmla="*/ 9 w 13"/>
                  <a:gd name="T5" fmla="*/ 17 h 17"/>
                  <a:gd name="T6" fmla="*/ 6 w 13"/>
                  <a:gd name="T7" fmla="*/ 17 h 17"/>
                  <a:gd name="T8" fmla="*/ 4 w 13"/>
                  <a:gd name="T9" fmla="*/ 15 h 17"/>
                  <a:gd name="T10" fmla="*/ 2 w 13"/>
                  <a:gd name="T11" fmla="*/ 11 h 17"/>
                  <a:gd name="T12" fmla="*/ 0 w 13"/>
                  <a:gd name="T13" fmla="*/ 9 h 17"/>
                  <a:gd name="T14" fmla="*/ 2 w 13"/>
                  <a:gd name="T15" fmla="*/ 6 h 17"/>
                  <a:gd name="T16" fmla="*/ 4 w 13"/>
                  <a:gd name="T17" fmla="*/ 2 h 17"/>
                  <a:gd name="T18" fmla="*/ 6 w 13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7">
                    <a:moveTo>
                      <a:pt x="6" y="0"/>
                    </a:moveTo>
                    <a:lnTo>
                      <a:pt x="13" y="17"/>
                    </a:lnTo>
                    <a:lnTo>
                      <a:pt x="9" y="17"/>
                    </a:lnTo>
                    <a:lnTo>
                      <a:pt x="6" y="17"/>
                    </a:lnTo>
                    <a:lnTo>
                      <a:pt x="4" y="15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2" y="6"/>
                    </a:lnTo>
                    <a:lnTo>
                      <a:pt x="4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D16800"/>
              </a:solidFill>
              <a:ln w="0">
                <a:solidFill>
                  <a:srgbClr val="D168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95" name="Freeform 352"/>
              <p:cNvSpPr>
                <a:spLocks/>
              </p:cNvSpPr>
              <p:nvPr/>
            </p:nvSpPr>
            <p:spPr bwMode="auto">
              <a:xfrm>
                <a:off x="2238085" y="1643909"/>
                <a:ext cx="63569" cy="61643"/>
              </a:xfrm>
              <a:custGeom>
                <a:avLst/>
                <a:gdLst>
                  <a:gd name="T0" fmla="*/ 13 w 33"/>
                  <a:gd name="T1" fmla="*/ 0 h 32"/>
                  <a:gd name="T2" fmla="*/ 21 w 33"/>
                  <a:gd name="T3" fmla="*/ 1 h 32"/>
                  <a:gd name="T4" fmla="*/ 25 w 33"/>
                  <a:gd name="T5" fmla="*/ 3 h 32"/>
                  <a:gd name="T6" fmla="*/ 31 w 33"/>
                  <a:gd name="T7" fmla="*/ 7 h 32"/>
                  <a:gd name="T8" fmla="*/ 33 w 33"/>
                  <a:gd name="T9" fmla="*/ 13 h 32"/>
                  <a:gd name="T10" fmla="*/ 33 w 33"/>
                  <a:gd name="T11" fmla="*/ 19 h 32"/>
                  <a:gd name="T12" fmla="*/ 33 w 33"/>
                  <a:gd name="T13" fmla="*/ 21 h 32"/>
                  <a:gd name="T14" fmla="*/ 33 w 33"/>
                  <a:gd name="T15" fmla="*/ 21 h 32"/>
                  <a:gd name="T16" fmla="*/ 33 w 33"/>
                  <a:gd name="T17" fmla="*/ 28 h 32"/>
                  <a:gd name="T18" fmla="*/ 29 w 33"/>
                  <a:gd name="T19" fmla="*/ 32 h 32"/>
                  <a:gd name="T20" fmla="*/ 23 w 33"/>
                  <a:gd name="T21" fmla="*/ 32 h 32"/>
                  <a:gd name="T22" fmla="*/ 17 w 33"/>
                  <a:gd name="T23" fmla="*/ 32 h 32"/>
                  <a:gd name="T24" fmla="*/ 11 w 33"/>
                  <a:gd name="T25" fmla="*/ 32 h 32"/>
                  <a:gd name="T26" fmla="*/ 6 w 33"/>
                  <a:gd name="T27" fmla="*/ 28 h 32"/>
                  <a:gd name="T28" fmla="*/ 4 w 33"/>
                  <a:gd name="T29" fmla="*/ 23 h 32"/>
                  <a:gd name="T30" fmla="*/ 2 w 33"/>
                  <a:gd name="T31" fmla="*/ 19 h 32"/>
                  <a:gd name="T32" fmla="*/ 0 w 33"/>
                  <a:gd name="T33" fmla="*/ 13 h 32"/>
                  <a:gd name="T34" fmla="*/ 2 w 33"/>
                  <a:gd name="T35" fmla="*/ 7 h 32"/>
                  <a:gd name="T36" fmla="*/ 4 w 33"/>
                  <a:gd name="T37" fmla="*/ 1 h 32"/>
                  <a:gd name="T38" fmla="*/ 9 w 33"/>
                  <a:gd name="T39" fmla="*/ 0 h 32"/>
                  <a:gd name="T40" fmla="*/ 13 w 33"/>
                  <a:gd name="T4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32">
                    <a:moveTo>
                      <a:pt x="13" y="0"/>
                    </a:moveTo>
                    <a:lnTo>
                      <a:pt x="21" y="1"/>
                    </a:lnTo>
                    <a:lnTo>
                      <a:pt x="25" y="3"/>
                    </a:lnTo>
                    <a:lnTo>
                      <a:pt x="31" y="7"/>
                    </a:lnTo>
                    <a:lnTo>
                      <a:pt x="33" y="13"/>
                    </a:lnTo>
                    <a:lnTo>
                      <a:pt x="33" y="19"/>
                    </a:lnTo>
                    <a:lnTo>
                      <a:pt x="33" y="21"/>
                    </a:lnTo>
                    <a:lnTo>
                      <a:pt x="33" y="21"/>
                    </a:lnTo>
                    <a:lnTo>
                      <a:pt x="33" y="28"/>
                    </a:lnTo>
                    <a:lnTo>
                      <a:pt x="29" y="32"/>
                    </a:lnTo>
                    <a:lnTo>
                      <a:pt x="23" y="32"/>
                    </a:lnTo>
                    <a:lnTo>
                      <a:pt x="17" y="32"/>
                    </a:lnTo>
                    <a:lnTo>
                      <a:pt x="11" y="32"/>
                    </a:lnTo>
                    <a:lnTo>
                      <a:pt x="6" y="28"/>
                    </a:lnTo>
                    <a:lnTo>
                      <a:pt x="4" y="23"/>
                    </a:lnTo>
                    <a:lnTo>
                      <a:pt x="2" y="19"/>
                    </a:lnTo>
                    <a:lnTo>
                      <a:pt x="0" y="13"/>
                    </a:lnTo>
                    <a:lnTo>
                      <a:pt x="2" y="7"/>
                    </a:lnTo>
                    <a:lnTo>
                      <a:pt x="4" y="1"/>
                    </a:lnTo>
                    <a:lnTo>
                      <a:pt x="9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8107">
                  <a:alpha val="36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96" name="Freeform 353"/>
              <p:cNvSpPr>
                <a:spLocks/>
              </p:cNvSpPr>
              <p:nvPr/>
            </p:nvSpPr>
            <p:spPr bwMode="auto">
              <a:xfrm>
                <a:off x="1145859" y="2002207"/>
                <a:ext cx="184927" cy="225381"/>
              </a:xfrm>
              <a:custGeom>
                <a:avLst/>
                <a:gdLst>
                  <a:gd name="T0" fmla="*/ 12 w 96"/>
                  <a:gd name="T1" fmla="*/ 0 h 117"/>
                  <a:gd name="T2" fmla="*/ 96 w 96"/>
                  <a:gd name="T3" fmla="*/ 15 h 117"/>
                  <a:gd name="T4" fmla="*/ 89 w 96"/>
                  <a:gd name="T5" fmla="*/ 54 h 117"/>
                  <a:gd name="T6" fmla="*/ 81 w 96"/>
                  <a:gd name="T7" fmla="*/ 96 h 117"/>
                  <a:gd name="T8" fmla="*/ 77 w 96"/>
                  <a:gd name="T9" fmla="*/ 117 h 117"/>
                  <a:gd name="T10" fmla="*/ 58 w 96"/>
                  <a:gd name="T11" fmla="*/ 115 h 117"/>
                  <a:gd name="T12" fmla="*/ 43 w 96"/>
                  <a:gd name="T13" fmla="*/ 109 h 117"/>
                  <a:gd name="T14" fmla="*/ 31 w 96"/>
                  <a:gd name="T15" fmla="*/ 100 h 117"/>
                  <a:gd name="T16" fmla="*/ 24 w 96"/>
                  <a:gd name="T17" fmla="*/ 92 h 117"/>
                  <a:gd name="T18" fmla="*/ 20 w 96"/>
                  <a:gd name="T19" fmla="*/ 84 h 117"/>
                  <a:gd name="T20" fmla="*/ 18 w 96"/>
                  <a:gd name="T21" fmla="*/ 77 h 117"/>
                  <a:gd name="T22" fmla="*/ 16 w 96"/>
                  <a:gd name="T23" fmla="*/ 67 h 117"/>
                  <a:gd name="T24" fmla="*/ 0 w 96"/>
                  <a:gd name="T25" fmla="*/ 69 h 117"/>
                  <a:gd name="T26" fmla="*/ 0 w 96"/>
                  <a:gd name="T27" fmla="*/ 59 h 117"/>
                  <a:gd name="T28" fmla="*/ 0 w 96"/>
                  <a:gd name="T29" fmla="*/ 59 h 117"/>
                  <a:gd name="T30" fmla="*/ 12 w 96"/>
                  <a:gd name="T3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117">
                    <a:moveTo>
                      <a:pt x="12" y="0"/>
                    </a:moveTo>
                    <a:lnTo>
                      <a:pt x="96" y="15"/>
                    </a:lnTo>
                    <a:lnTo>
                      <a:pt x="89" y="54"/>
                    </a:lnTo>
                    <a:lnTo>
                      <a:pt x="81" y="96"/>
                    </a:lnTo>
                    <a:lnTo>
                      <a:pt x="77" y="117"/>
                    </a:lnTo>
                    <a:lnTo>
                      <a:pt x="58" y="115"/>
                    </a:lnTo>
                    <a:lnTo>
                      <a:pt x="43" y="109"/>
                    </a:lnTo>
                    <a:lnTo>
                      <a:pt x="31" y="100"/>
                    </a:lnTo>
                    <a:lnTo>
                      <a:pt x="24" y="92"/>
                    </a:lnTo>
                    <a:lnTo>
                      <a:pt x="20" y="84"/>
                    </a:lnTo>
                    <a:lnTo>
                      <a:pt x="18" y="77"/>
                    </a:lnTo>
                    <a:lnTo>
                      <a:pt x="16" y="67"/>
                    </a:lnTo>
                    <a:lnTo>
                      <a:pt x="0" y="69"/>
                    </a:lnTo>
                    <a:lnTo>
                      <a:pt x="0" y="59"/>
                    </a:lnTo>
                    <a:lnTo>
                      <a:pt x="0" y="5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8FF88"/>
              </a:solidFill>
              <a:ln w="0">
                <a:solidFill>
                  <a:srgbClr val="F8FF8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97" name="Freeform 354"/>
              <p:cNvSpPr>
                <a:spLocks/>
              </p:cNvSpPr>
              <p:nvPr/>
            </p:nvSpPr>
            <p:spPr bwMode="auto">
              <a:xfrm>
                <a:off x="1328860" y="2031102"/>
                <a:ext cx="1926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1DBF"/>
              </a:solidFill>
              <a:ln w="0">
                <a:solidFill>
                  <a:srgbClr val="001D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98" name="Rectangle 355"/>
              <p:cNvSpPr>
                <a:spLocks noChangeArrowheads="1"/>
              </p:cNvSpPr>
              <p:nvPr/>
            </p:nvSpPr>
            <p:spPr bwMode="auto">
              <a:xfrm>
                <a:off x="1328860" y="2031102"/>
                <a:ext cx="1926" cy="1926"/>
              </a:xfrm>
              <a:prstGeom prst="rect">
                <a:avLst/>
              </a:prstGeom>
              <a:solidFill>
                <a:srgbClr val="001DBF"/>
              </a:solidFill>
              <a:ln w="0">
                <a:solidFill>
                  <a:srgbClr val="001DB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499" name="Freeform 356"/>
              <p:cNvSpPr>
                <a:spLocks/>
              </p:cNvSpPr>
              <p:nvPr/>
            </p:nvSpPr>
            <p:spPr bwMode="auto">
              <a:xfrm>
                <a:off x="1076512" y="1961754"/>
                <a:ext cx="254275" cy="217676"/>
              </a:xfrm>
              <a:custGeom>
                <a:avLst/>
                <a:gdLst>
                  <a:gd name="T0" fmla="*/ 106 w 132"/>
                  <a:gd name="T1" fmla="*/ 0 h 113"/>
                  <a:gd name="T2" fmla="*/ 119 w 132"/>
                  <a:gd name="T3" fmla="*/ 7 h 113"/>
                  <a:gd name="T4" fmla="*/ 131 w 132"/>
                  <a:gd name="T5" fmla="*/ 21 h 113"/>
                  <a:gd name="T6" fmla="*/ 132 w 132"/>
                  <a:gd name="T7" fmla="*/ 36 h 113"/>
                  <a:gd name="T8" fmla="*/ 132 w 132"/>
                  <a:gd name="T9" fmla="*/ 36 h 113"/>
                  <a:gd name="T10" fmla="*/ 131 w 132"/>
                  <a:gd name="T11" fmla="*/ 36 h 113"/>
                  <a:gd name="T12" fmla="*/ 131 w 132"/>
                  <a:gd name="T13" fmla="*/ 36 h 113"/>
                  <a:gd name="T14" fmla="*/ 131 w 132"/>
                  <a:gd name="T15" fmla="*/ 36 h 113"/>
                  <a:gd name="T16" fmla="*/ 121 w 132"/>
                  <a:gd name="T17" fmla="*/ 46 h 113"/>
                  <a:gd name="T18" fmla="*/ 106 w 132"/>
                  <a:gd name="T19" fmla="*/ 51 h 113"/>
                  <a:gd name="T20" fmla="*/ 92 w 132"/>
                  <a:gd name="T21" fmla="*/ 51 h 113"/>
                  <a:gd name="T22" fmla="*/ 86 w 132"/>
                  <a:gd name="T23" fmla="*/ 50 h 113"/>
                  <a:gd name="T24" fmla="*/ 83 w 132"/>
                  <a:gd name="T25" fmla="*/ 50 h 113"/>
                  <a:gd name="T26" fmla="*/ 77 w 132"/>
                  <a:gd name="T27" fmla="*/ 50 h 113"/>
                  <a:gd name="T28" fmla="*/ 73 w 132"/>
                  <a:gd name="T29" fmla="*/ 51 h 113"/>
                  <a:gd name="T30" fmla="*/ 69 w 132"/>
                  <a:gd name="T31" fmla="*/ 53 h 113"/>
                  <a:gd name="T32" fmla="*/ 65 w 132"/>
                  <a:gd name="T33" fmla="*/ 55 h 113"/>
                  <a:gd name="T34" fmla="*/ 63 w 132"/>
                  <a:gd name="T35" fmla="*/ 63 h 113"/>
                  <a:gd name="T36" fmla="*/ 60 w 132"/>
                  <a:gd name="T37" fmla="*/ 76 h 113"/>
                  <a:gd name="T38" fmla="*/ 52 w 132"/>
                  <a:gd name="T39" fmla="*/ 90 h 113"/>
                  <a:gd name="T40" fmla="*/ 56 w 132"/>
                  <a:gd name="T41" fmla="*/ 101 h 113"/>
                  <a:gd name="T42" fmla="*/ 60 w 132"/>
                  <a:gd name="T43" fmla="*/ 111 h 113"/>
                  <a:gd name="T44" fmla="*/ 56 w 132"/>
                  <a:gd name="T45" fmla="*/ 113 h 113"/>
                  <a:gd name="T46" fmla="*/ 50 w 132"/>
                  <a:gd name="T47" fmla="*/ 113 h 113"/>
                  <a:gd name="T48" fmla="*/ 46 w 132"/>
                  <a:gd name="T49" fmla="*/ 113 h 113"/>
                  <a:gd name="T50" fmla="*/ 35 w 132"/>
                  <a:gd name="T51" fmla="*/ 107 h 113"/>
                  <a:gd name="T52" fmla="*/ 29 w 132"/>
                  <a:gd name="T53" fmla="*/ 98 h 113"/>
                  <a:gd name="T54" fmla="*/ 23 w 132"/>
                  <a:gd name="T55" fmla="*/ 86 h 113"/>
                  <a:gd name="T56" fmla="*/ 17 w 132"/>
                  <a:gd name="T57" fmla="*/ 75 h 113"/>
                  <a:gd name="T58" fmla="*/ 8 w 132"/>
                  <a:gd name="T59" fmla="*/ 65 h 113"/>
                  <a:gd name="T60" fmla="*/ 2 w 132"/>
                  <a:gd name="T61" fmla="*/ 57 h 113"/>
                  <a:gd name="T62" fmla="*/ 0 w 132"/>
                  <a:gd name="T63" fmla="*/ 46 h 113"/>
                  <a:gd name="T64" fmla="*/ 4 w 132"/>
                  <a:gd name="T65" fmla="*/ 34 h 113"/>
                  <a:gd name="T66" fmla="*/ 12 w 132"/>
                  <a:gd name="T67" fmla="*/ 25 h 113"/>
                  <a:gd name="T68" fmla="*/ 23 w 132"/>
                  <a:gd name="T69" fmla="*/ 19 h 113"/>
                  <a:gd name="T70" fmla="*/ 36 w 132"/>
                  <a:gd name="T71" fmla="*/ 17 h 113"/>
                  <a:gd name="T72" fmla="*/ 50 w 132"/>
                  <a:gd name="T73" fmla="*/ 17 h 113"/>
                  <a:gd name="T74" fmla="*/ 50 w 132"/>
                  <a:gd name="T75" fmla="*/ 13 h 113"/>
                  <a:gd name="T76" fmla="*/ 52 w 132"/>
                  <a:gd name="T77" fmla="*/ 7 h 113"/>
                  <a:gd name="T78" fmla="*/ 56 w 132"/>
                  <a:gd name="T79" fmla="*/ 3 h 113"/>
                  <a:gd name="T80" fmla="*/ 60 w 132"/>
                  <a:gd name="T81" fmla="*/ 2 h 113"/>
                  <a:gd name="T82" fmla="*/ 63 w 132"/>
                  <a:gd name="T83" fmla="*/ 2 h 113"/>
                  <a:gd name="T84" fmla="*/ 69 w 132"/>
                  <a:gd name="T85" fmla="*/ 0 h 113"/>
                  <a:gd name="T86" fmla="*/ 73 w 132"/>
                  <a:gd name="T87" fmla="*/ 2 h 113"/>
                  <a:gd name="T88" fmla="*/ 79 w 132"/>
                  <a:gd name="T89" fmla="*/ 2 h 113"/>
                  <a:gd name="T90" fmla="*/ 84 w 132"/>
                  <a:gd name="T91" fmla="*/ 2 h 113"/>
                  <a:gd name="T92" fmla="*/ 90 w 132"/>
                  <a:gd name="T93" fmla="*/ 0 h 113"/>
                  <a:gd name="T94" fmla="*/ 106 w 132"/>
                  <a:gd name="T95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2" h="113">
                    <a:moveTo>
                      <a:pt x="106" y="0"/>
                    </a:moveTo>
                    <a:lnTo>
                      <a:pt x="119" y="7"/>
                    </a:lnTo>
                    <a:lnTo>
                      <a:pt x="131" y="21"/>
                    </a:lnTo>
                    <a:lnTo>
                      <a:pt x="132" y="36"/>
                    </a:lnTo>
                    <a:lnTo>
                      <a:pt x="132" y="36"/>
                    </a:lnTo>
                    <a:lnTo>
                      <a:pt x="131" y="36"/>
                    </a:lnTo>
                    <a:lnTo>
                      <a:pt x="131" y="36"/>
                    </a:lnTo>
                    <a:lnTo>
                      <a:pt x="131" y="36"/>
                    </a:lnTo>
                    <a:lnTo>
                      <a:pt x="121" y="46"/>
                    </a:lnTo>
                    <a:lnTo>
                      <a:pt x="106" y="51"/>
                    </a:lnTo>
                    <a:lnTo>
                      <a:pt x="92" y="51"/>
                    </a:lnTo>
                    <a:lnTo>
                      <a:pt x="86" y="50"/>
                    </a:lnTo>
                    <a:lnTo>
                      <a:pt x="83" y="50"/>
                    </a:lnTo>
                    <a:lnTo>
                      <a:pt x="77" y="50"/>
                    </a:lnTo>
                    <a:lnTo>
                      <a:pt x="73" y="51"/>
                    </a:lnTo>
                    <a:lnTo>
                      <a:pt x="69" y="53"/>
                    </a:lnTo>
                    <a:lnTo>
                      <a:pt x="65" y="55"/>
                    </a:lnTo>
                    <a:lnTo>
                      <a:pt x="63" y="63"/>
                    </a:lnTo>
                    <a:lnTo>
                      <a:pt x="60" y="76"/>
                    </a:lnTo>
                    <a:lnTo>
                      <a:pt x="52" y="90"/>
                    </a:lnTo>
                    <a:lnTo>
                      <a:pt x="56" y="101"/>
                    </a:lnTo>
                    <a:lnTo>
                      <a:pt x="60" y="111"/>
                    </a:lnTo>
                    <a:lnTo>
                      <a:pt x="56" y="113"/>
                    </a:lnTo>
                    <a:lnTo>
                      <a:pt x="50" y="113"/>
                    </a:lnTo>
                    <a:lnTo>
                      <a:pt x="46" y="113"/>
                    </a:lnTo>
                    <a:lnTo>
                      <a:pt x="35" y="107"/>
                    </a:lnTo>
                    <a:lnTo>
                      <a:pt x="29" y="98"/>
                    </a:lnTo>
                    <a:lnTo>
                      <a:pt x="23" y="86"/>
                    </a:lnTo>
                    <a:lnTo>
                      <a:pt x="17" y="75"/>
                    </a:lnTo>
                    <a:lnTo>
                      <a:pt x="8" y="65"/>
                    </a:lnTo>
                    <a:lnTo>
                      <a:pt x="2" y="57"/>
                    </a:lnTo>
                    <a:lnTo>
                      <a:pt x="0" y="46"/>
                    </a:lnTo>
                    <a:lnTo>
                      <a:pt x="4" y="34"/>
                    </a:lnTo>
                    <a:lnTo>
                      <a:pt x="12" y="25"/>
                    </a:lnTo>
                    <a:lnTo>
                      <a:pt x="23" y="19"/>
                    </a:lnTo>
                    <a:lnTo>
                      <a:pt x="36" y="17"/>
                    </a:lnTo>
                    <a:lnTo>
                      <a:pt x="50" y="17"/>
                    </a:lnTo>
                    <a:lnTo>
                      <a:pt x="50" y="13"/>
                    </a:lnTo>
                    <a:lnTo>
                      <a:pt x="52" y="7"/>
                    </a:lnTo>
                    <a:lnTo>
                      <a:pt x="56" y="3"/>
                    </a:lnTo>
                    <a:lnTo>
                      <a:pt x="60" y="2"/>
                    </a:lnTo>
                    <a:lnTo>
                      <a:pt x="63" y="2"/>
                    </a:lnTo>
                    <a:lnTo>
                      <a:pt x="69" y="0"/>
                    </a:lnTo>
                    <a:lnTo>
                      <a:pt x="73" y="2"/>
                    </a:lnTo>
                    <a:lnTo>
                      <a:pt x="79" y="2"/>
                    </a:lnTo>
                    <a:lnTo>
                      <a:pt x="84" y="2"/>
                    </a:lnTo>
                    <a:lnTo>
                      <a:pt x="90" y="0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1D4579"/>
              </a:solidFill>
              <a:ln w="0">
                <a:solidFill>
                  <a:srgbClr val="001D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500" name="Freeform 357"/>
              <p:cNvSpPr>
                <a:spLocks/>
              </p:cNvSpPr>
              <p:nvPr/>
            </p:nvSpPr>
            <p:spPr bwMode="auto">
              <a:xfrm>
                <a:off x="1168975" y="2063850"/>
                <a:ext cx="36600" cy="67422"/>
              </a:xfrm>
              <a:custGeom>
                <a:avLst/>
                <a:gdLst>
                  <a:gd name="T0" fmla="*/ 13 w 19"/>
                  <a:gd name="T1" fmla="*/ 0 h 35"/>
                  <a:gd name="T2" fmla="*/ 19 w 19"/>
                  <a:gd name="T3" fmla="*/ 0 h 35"/>
                  <a:gd name="T4" fmla="*/ 13 w 19"/>
                  <a:gd name="T5" fmla="*/ 35 h 35"/>
                  <a:gd name="T6" fmla="*/ 8 w 19"/>
                  <a:gd name="T7" fmla="*/ 33 h 35"/>
                  <a:gd name="T8" fmla="*/ 4 w 19"/>
                  <a:gd name="T9" fmla="*/ 29 h 35"/>
                  <a:gd name="T10" fmla="*/ 2 w 19"/>
                  <a:gd name="T11" fmla="*/ 25 h 35"/>
                  <a:gd name="T12" fmla="*/ 0 w 19"/>
                  <a:gd name="T13" fmla="*/ 22 h 35"/>
                  <a:gd name="T14" fmla="*/ 0 w 19"/>
                  <a:gd name="T15" fmla="*/ 16 h 35"/>
                  <a:gd name="T16" fmla="*/ 2 w 19"/>
                  <a:gd name="T17" fmla="*/ 10 h 35"/>
                  <a:gd name="T18" fmla="*/ 4 w 19"/>
                  <a:gd name="T19" fmla="*/ 6 h 35"/>
                  <a:gd name="T20" fmla="*/ 10 w 19"/>
                  <a:gd name="T21" fmla="*/ 2 h 35"/>
                  <a:gd name="T22" fmla="*/ 13 w 19"/>
                  <a:gd name="T2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35">
                    <a:moveTo>
                      <a:pt x="13" y="0"/>
                    </a:moveTo>
                    <a:lnTo>
                      <a:pt x="19" y="0"/>
                    </a:lnTo>
                    <a:lnTo>
                      <a:pt x="13" y="35"/>
                    </a:lnTo>
                    <a:lnTo>
                      <a:pt x="8" y="33"/>
                    </a:lnTo>
                    <a:lnTo>
                      <a:pt x="4" y="29"/>
                    </a:lnTo>
                    <a:lnTo>
                      <a:pt x="2" y="25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4" y="6"/>
                    </a:lnTo>
                    <a:lnTo>
                      <a:pt x="10" y="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8FF88"/>
              </a:solidFill>
              <a:ln w="0">
                <a:solidFill>
                  <a:srgbClr val="F8FF8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501" name="Freeform 358"/>
              <p:cNvSpPr>
                <a:spLocks/>
              </p:cNvSpPr>
              <p:nvPr/>
            </p:nvSpPr>
            <p:spPr bwMode="auto">
              <a:xfrm>
                <a:off x="1184386" y="2083113"/>
                <a:ext cx="17337" cy="32748"/>
              </a:xfrm>
              <a:custGeom>
                <a:avLst/>
                <a:gdLst>
                  <a:gd name="T0" fmla="*/ 9 w 9"/>
                  <a:gd name="T1" fmla="*/ 0 h 17"/>
                  <a:gd name="T2" fmla="*/ 9 w 9"/>
                  <a:gd name="T3" fmla="*/ 0 h 17"/>
                  <a:gd name="T4" fmla="*/ 7 w 9"/>
                  <a:gd name="T5" fmla="*/ 13 h 17"/>
                  <a:gd name="T6" fmla="*/ 7 w 9"/>
                  <a:gd name="T7" fmla="*/ 17 h 17"/>
                  <a:gd name="T8" fmla="*/ 4 w 9"/>
                  <a:gd name="T9" fmla="*/ 15 h 17"/>
                  <a:gd name="T10" fmla="*/ 0 w 9"/>
                  <a:gd name="T11" fmla="*/ 12 h 17"/>
                  <a:gd name="T12" fmla="*/ 0 w 9"/>
                  <a:gd name="T13" fmla="*/ 6 h 17"/>
                  <a:gd name="T14" fmla="*/ 2 w 9"/>
                  <a:gd name="T15" fmla="*/ 2 h 17"/>
                  <a:gd name="T16" fmla="*/ 5 w 9"/>
                  <a:gd name="T17" fmla="*/ 0 h 17"/>
                  <a:gd name="T18" fmla="*/ 9 w 9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7">
                    <a:moveTo>
                      <a:pt x="9" y="0"/>
                    </a:moveTo>
                    <a:lnTo>
                      <a:pt x="9" y="0"/>
                    </a:lnTo>
                    <a:lnTo>
                      <a:pt x="7" y="13"/>
                    </a:lnTo>
                    <a:lnTo>
                      <a:pt x="7" y="17"/>
                    </a:lnTo>
                    <a:lnTo>
                      <a:pt x="4" y="15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D5E465"/>
              </a:solidFill>
              <a:ln w="0">
                <a:solidFill>
                  <a:srgbClr val="D5E46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502" name="Freeform 359"/>
              <p:cNvSpPr>
                <a:spLocks/>
              </p:cNvSpPr>
              <p:nvPr/>
            </p:nvSpPr>
            <p:spPr bwMode="auto">
              <a:xfrm>
                <a:off x="1265292" y="2106229"/>
                <a:ext cx="15411" cy="9632"/>
              </a:xfrm>
              <a:custGeom>
                <a:avLst/>
                <a:gdLst>
                  <a:gd name="T0" fmla="*/ 4 w 8"/>
                  <a:gd name="T1" fmla="*/ 0 h 5"/>
                  <a:gd name="T2" fmla="*/ 6 w 8"/>
                  <a:gd name="T3" fmla="*/ 0 h 5"/>
                  <a:gd name="T4" fmla="*/ 8 w 8"/>
                  <a:gd name="T5" fmla="*/ 3 h 5"/>
                  <a:gd name="T6" fmla="*/ 6 w 8"/>
                  <a:gd name="T7" fmla="*/ 5 h 5"/>
                  <a:gd name="T8" fmla="*/ 2 w 8"/>
                  <a:gd name="T9" fmla="*/ 5 h 5"/>
                  <a:gd name="T10" fmla="*/ 0 w 8"/>
                  <a:gd name="T11" fmla="*/ 3 h 5"/>
                  <a:gd name="T12" fmla="*/ 0 w 8"/>
                  <a:gd name="T13" fmla="*/ 1 h 5"/>
                  <a:gd name="T14" fmla="*/ 2 w 8"/>
                  <a:gd name="T15" fmla="*/ 0 h 5"/>
                  <a:gd name="T16" fmla="*/ 4 w 8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5">
                    <a:moveTo>
                      <a:pt x="4" y="0"/>
                    </a:moveTo>
                    <a:lnTo>
                      <a:pt x="6" y="0"/>
                    </a:lnTo>
                    <a:lnTo>
                      <a:pt x="8" y="3"/>
                    </a:lnTo>
                    <a:lnTo>
                      <a:pt x="6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1DBF"/>
              </a:solidFill>
              <a:ln w="0">
                <a:solidFill>
                  <a:srgbClr val="001D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503" name="Freeform 360"/>
              <p:cNvSpPr>
                <a:spLocks/>
              </p:cNvSpPr>
              <p:nvPr/>
            </p:nvSpPr>
            <p:spPr bwMode="auto">
              <a:xfrm>
                <a:off x="2532813" y="2260336"/>
                <a:ext cx="115579" cy="44306"/>
              </a:xfrm>
              <a:custGeom>
                <a:avLst/>
                <a:gdLst>
                  <a:gd name="T0" fmla="*/ 0 w 60"/>
                  <a:gd name="T1" fmla="*/ 0 h 23"/>
                  <a:gd name="T2" fmla="*/ 2 w 60"/>
                  <a:gd name="T3" fmla="*/ 0 h 23"/>
                  <a:gd name="T4" fmla="*/ 20 w 60"/>
                  <a:gd name="T5" fmla="*/ 23 h 23"/>
                  <a:gd name="T6" fmla="*/ 27 w 60"/>
                  <a:gd name="T7" fmla="*/ 17 h 23"/>
                  <a:gd name="T8" fmla="*/ 35 w 60"/>
                  <a:gd name="T9" fmla="*/ 23 h 23"/>
                  <a:gd name="T10" fmla="*/ 60 w 60"/>
                  <a:gd name="T11" fmla="*/ 0 h 23"/>
                  <a:gd name="T12" fmla="*/ 60 w 60"/>
                  <a:gd name="T13" fmla="*/ 0 h 23"/>
                  <a:gd name="T14" fmla="*/ 37 w 60"/>
                  <a:gd name="T15" fmla="*/ 23 h 23"/>
                  <a:gd name="T16" fmla="*/ 27 w 60"/>
                  <a:gd name="T17" fmla="*/ 19 h 23"/>
                  <a:gd name="T18" fmla="*/ 20 w 60"/>
                  <a:gd name="T19" fmla="*/ 23 h 23"/>
                  <a:gd name="T20" fmla="*/ 0 w 60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23">
                    <a:moveTo>
                      <a:pt x="0" y="0"/>
                    </a:moveTo>
                    <a:lnTo>
                      <a:pt x="2" y="0"/>
                    </a:lnTo>
                    <a:lnTo>
                      <a:pt x="20" y="23"/>
                    </a:lnTo>
                    <a:lnTo>
                      <a:pt x="27" y="17"/>
                    </a:lnTo>
                    <a:lnTo>
                      <a:pt x="35" y="23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37" y="23"/>
                    </a:lnTo>
                    <a:lnTo>
                      <a:pt x="27" y="19"/>
                    </a:lnTo>
                    <a:lnTo>
                      <a:pt x="2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DBF"/>
              </a:solidFill>
              <a:ln w="0">
                <a:solidFill>
                  <a:srgbClr val="001D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504" name="Freeform 361"/>
              <p:cNvSpPr>
                <a:spLocks/>
              </p:cNvSpPr>
              <p:nvPr/>
            </p:nvSpPr>
            <p:spPr bwMode="auto">
              <a:xfrm>
                <a:off x="2584824" y="2293083"/>
                <a:ext cx="19263" cy="71274"/>
              </a:xfrm>
              <a:custGeom>
                <a:avLst/>
                <a:gdLst>
                  <a:gd name="T0" fmla="*/ 0 w 10"/>
                  <a:gd name="T1" fmla="*/ 0 h 37"/>
                  <a:gd name="T2" fmla="*/ 2 w 10"/>
                  <a:gd name="T3" fmla="*/ 0 h 37"/>
                  <a:gd name="T4" fmla="*/ 2 w 10"/>
                  <a:gd name="T5" fmla="*/ 35 h 37"/>
                  <a:gd name="T6" fmla="*/ 10 w 10"/>
                  <a:gd name="T7" fmla="*/ 35 h 37"/>
                  <a:gd name="T8" fmla="*/ 10 w 10"/>
                  <a:gd name="T9" fmla="*/ 35 h 37"/>
                  <a:gd name="T10" fmla="*/ 10 w 10"/>
                  <a:gd name="T11" fmla="*/ 37 h 37"/>
                  <a:gd name="T12" fmla="*/ 0 w 10"/>
                  <a:gd name="T13" fmla="*/ 37 h 37"/>
                  <a:gd name="T14" fmla="*/ 0 w 10"/>
                  <a:gd name="T15" fmla="*/ 0 h 37"/>
                  <a:gd name="T16" fmla="*/ 0 w 10"/>
                  <a:gd name="T1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37">
                    <a:moveTo>
                      <a:pt x="0" y="0"/>
                    </a:moveTo>
                    <a:lnTo>
                      <a:pt x="2" y="0"/>
                    </a:lnTo>
                    <a:lnTo>
                      <a:pt x="2" y="35"/>
                    </a:lnTo>
                    <a:lnTo>
                      <a:pt x="10" y="35"/>
                    </a:lnTo>
                    <a:lnTo>
                      <a:pt x="10" y="35"/>
                    </a:lnTo>
                    <a:lnTo>
                      <a:pt x="10" y="37"/>
                    </a:lnTo>
                    <a:lnTo>
                      <a:pt x="0" y="3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DBF"/>
              </a:solidFill>
              <a:ln w="0">
                <a:solidFill>
                  <a:srgbClr val="001D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505" name="Freeform 362"/>
              <p:cNvSpPr>
                <a:spLocks/>
              </p:cNvSpPr>
              <p:nvPr/>
            </p:nvSpPr>
            <p:spPr bwMode="auto">
              <a:xfrm>
                <a:off x="1120817" y="2252630"/>
                <a:ext cx="121358" cy="55864"/>
              </a:xfrm>
              <a:custGeom>
                <a:avLst/>
                <a:gdLst>
                  <a:gd name="T0" fmla="*/ 0 w 63"/>
                  <a:gd name="T1" fmla="*/ 0 h 29"/>
                  <a:gd name="T2" fmla="*/ 2 w 63"/>
                  <a:gd name="T3" fmla="*/ 0 h 29"/>
                  <a:gd name="T4" fmla="*/ 27 w 63"/>
                  <a:gd name="T5" fmla="*/ 27 h 29"/>
                  <a:gd name="T6" fmla="*/ 35 w 63"/>
                  <a:gd name="T7" fmla="*/ 20 h 29"/>
                  <a:gd name="T8" fmla="*/ 44 w 63"/>
                  <a:gd name="T9" fmla="*/ 27 h 29"/>
                  <a:gd name="T10" fmla="*/ 63 w 63"/>
                  <a:gd name="T11" fmla="*/ 0 h 29"/>
                  <a:gd name="T12" fmla="*/ 63 w 63"/>
                  <a:gd name="T13" fmla="*/ 0 h 29"/>
                  <a:gd name="T14" fmla="*/ 63 w 63"/>
                  <a:gd name="T15" fmla="*/ 0 h 29"/>
                  <a:gd name="T16" fmla="*/ 44 w 63"/>
                  <a:gd name="T17" fmla="*/ 29 h 29"/>
                  <a:gd name="T18" fmla="*/ 35 w 63"/>
                  <a:gd name="T19" fmla="*/ 20 h 29"/>
                  <a:gd name="T20" fmla="*/ 27 w 63"/>
                  <a:gd name="T21" fmla="*/ 29 h 29"/>
                  <a:gd name="T22" fmla="*/ 0 w 63"/>
                  <a:gd name="T23" fmla="*/ 0 h 29"/>
                  <a:gd name="T24" fmla="*/ 0 w 63"/>
                  <a:gd name="T2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29">
                    <a:moveTo>
                      <a:pt x="0" y="0"/>
                    </a:moveTo>
                    <a:lnTo>
                      <a:pt x="2" y="0"/>
                    </a:lnTo>
                    <a:lnTo>
                      <a:pt x="27" y="27"/>
                    </a:lnTo>
                    <a:lnTo>
                      <a:pt x="35" y="20"/>
                    </a:lnTo>
                    <a:lnTo>
                      <a:pt x="44" y="27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44" y="29"/>
                    </a:lnTo>
                    <a:lnTo>
                      <a:pt x="35" y="20"/>
                    </a:lnTo>
                    <a:lnTo>
                      <a:pt x="27" y="2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4579"/>
              </a:solidFill>
              <a:ln w="0">
                <a:solidFill>
                  <a:srgbClr val="001D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506" name="Freeform 363"/>
              <p:cNvSpPr>
                <a:spLocks/>
              </p:cNvSpPr>
              <p:nvPr/>
            </p:nvSpPr>
            <p:spPr bwMode="auto">
              <a:xfrm>
                <a:off x="1028354" y="2171724"/>
                <a:ext cx="140622" cy="169517"/>
              </a:xfrm>
              <a:custGeom>
                <a:avLst/>
                <a:gdLst>
                  <a:gd name="T0" fmla="*/ 73 w 73"/>
                  <a:gd name="T1" fmla="*/ 0 h 88"/>
                  <a:gd name="T2" fmla="*/ 73 w 73"/>
                  <a:gd name="T3" fmla="*/ 27 h 88"/>
                  <a:gd name="T4" fmla="*/ 65 w 73"/>
                  <a:gd name="T5" fmla="*/ 48 h 88"/>
                  <a:gd name="T6" fmla="*/ 54 w 73"/>
                  <a:gd name="T7" fmla="*/ 63 h 88"/>
                  <a:gd name="T8" fmla="*/ 38 w 73"/>
                  <a:gd name="T9" fmla="*/ 75 h 88"/>
                  <a:gd name="T10" fmla="*/ 25 w 73"/>
                  <a:gd name="T11" fmla="*/ 83 h 88"/>
                  <a:gd name="T12" fmla="*/ 12 w 73"/>
                  <a:gd name="T13" fmla="*/ 86 h 88"/>
                  <a:gd name="T14" fmla="*/ 4 w 73"/>
                  <a:gd name="T15" fmla="*/ 88 h 88"/>
                  <a:gd name="T16" fmla="*/ 0 w 73"/>
                  <a:gd name="T17" fmla="*/ 88 h 88"/>
                  <a:gd name="T18" fmla="*/ 0 w 73"/>
                  <a:gd name="T19" fmla="*/ 62 h 88"/>
                  <a:gd name="T20" fmla="*/ 8 w 73"/>
                  <a:gd name="T21" fmla="*/ 40 h 88"/>
                  <a:gd name="T22" fmla="*/ 19 w 73"/>
                  <a:gd name="T23" fmla="*/ 25 h 88"/>
                  <a:gd name="T24" fmla="*/ 35 w 73"/>
                  <a:gd name="T25" fmla="*/ 14 h 88"/>
                  <a:gd name="T26" fmla="*/ 48 w 73"/>
                  <a:gd name="T27" fmla="*/ 8 h 88"/>
                  <a:gd name="T28" fmla="*/ 61 w 73"/>
                  <a:gd name="T29" fmla="*/ 2 h 88"/>
                  <a:gd name="T30" fmla="*/ 69 w 73"/>
                  <a:gd name="T31" fmla="*/ 0 h 88"/>
                  <a:gd name="T32" fmla="*/ 73 w 73"/>
                  <a:gd name="T33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88">
                    <a:moveTo>
                      <a:pt x="73" y="0"/>
                    </a:moveTo>
                    <a:lnTo>
                      <a:pt x="73" y="27"/>
                    </a:lnTo>
                    <a:lnTo>
                      <a:pt x="65" y="48"/>
                    </a:lnTo>
                    <a:lnTo>
                      <a:pt x="54" y="63"/>
                    </a:lnTo>
                    <a:lnTo>
                      <a:pt x="38" y="75"/>
                    </a:lnTo>
                    <a:lnTo>
                      <a:pt x="25" y="83"/>
                    </a:lnTo>
                    <a:lnTo>
                      <a:pt x="12" y="86"/>
                    </a:lnTo>
                    <a:lnTo>
                      <a:pt x="4" y="88"/>
                    </a:lnTo>
                    <a:lnTo>
                      <a:pt x="0" y="88"/>
                    </a:lnTo>
                    <a:lnTo>
                      <a:pt x="0" y="62"/>
                    </a:lnTo>
                    <a:lnTo>
                      <a:pt x="8" y="40"/>
                    </a:lnTo>
                    <a:lnTo>
                      <a:pt x="19" y="25"/>
                    </a:lnTo>
                    <a:lnTo>
                      <a:pt x="35" y="14"/>
                    </a:lnTo>
                    <a:lnTo>
                      <a:pt x="48" y="8"/>
                    </a:lnTo>
                    <a:lnTo>
                      <a:pt x="61" y="2"/>
                    </a:lnTo>
                    <a:lnTo>
                      <a:pt x="69" y="0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1D4579"/>
              </a:solidFill>
              <a:ln w="0">
                <a:solidFill>
                  <a:srgbClr val="001D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555380" y="1991909"/>
                <a:ext cx="423476" cy="82924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ts val="80"/>
                  </a:spcBef>
                  <a:spcAft>
                    <a:spcPts val="16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16161"/>
                    </a:solidFill>
                    <a:effectLst/>
                    <a:uLnTx/>
                    <a:uFillTx/>
                    <a:latin typeface="+mj-lt"/>
                    <a:cs typeface="Segoe"/>
                  </a:rPr>
                  <a:t>DEV</a:t>
                </a:r>
                <a:endParaRPr kumimoji="0" lang="en-US" sz="960" b="1" i="0" u="none" strike="noStrike" kern="0" cap="none" spc="0" normalizeH="0" baseline="0" noProof="0" dirty="0">
                  <a:ln>
                    <a:noFill/>
                  </a:ln>
                  <a:solidFill>
                    <a:srgbClr val="616161"/>
                  </a:solidFill>
                  <a:effectLst/>
                  <a:uLnTx/>
                  <a:uFillTx/>
                  <a:latin typeface="+mj-lt"/>
                  <a:cs typeface="Segoe"/>
                </a:endParaRPr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1337698" y="1585510"/>
                <a:ext cx="423476" cy="41462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ts val="80"/>
                  </a:spcBef>
                  <a:spcAft>
                    <a:spcPts val="16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16161"/>
                    </a:solidFill>
                    <a:effectLst/>
                    <a:uLnTx/>
                    <a:uFillTx/>
                    <a:latin typeface="+mj-lt"/>
                    <a:cs typeface="Segoe"/>
                  </a:rPr>
                  <a:t>BIZ</a:t>
                </a:r>
                <a:endParaRPr kumimoji="0" lang="en-US" sz="960" b="1" i="0" u="none" strike="noStrike" kern="0" cap="none" spc="0" normalizeH="0" baseline="0" noProof="0" dirty="0">
                  <a:ln>
                    <a:noFill/>
                  </a:ln>
                  <a:solidFill>
                    <a:srgbClr val="616161"/>
                  </a:solidFill>
                  <a:effectLst/>
                  <a:uLnTx/>
                  <a:uFillTx/>
                  <a:latin typeface="+mj-lt"/>
                  <a:cs typeface="Segoe"/>
                </a:endParaRPr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2983620" y="2489747"/>
                <a:ext cx="423476" cy="82924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ts val="80"/>
                  </a:spcBef>
                  <a:spcAft>
                    <a:spcPts val="16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16161"/>
                    </a:solidFill>
                    <a:effectLst/>
                    <a:uLnTx/>
                    <a:uFillTx/>
                    <a:latin typeface="+mj-lt"/>
                    <a:cs typeface="Segoe"/>
                  </a:rPr>
                  <a:t>OPS</a:t>
                </a:r>
                <a:endParaRPr kumimoji="0" lang="en-US" sz="960" b="1" i="0" u="none" strike="noStrike" kern="0" cap="none" spc="0" normalizeH="0" baseline="0" noProof="0" dirty="0">
                  <a:ln>
                    <a:noFill/>
                  </a:ln>
                  <a:solidFill>
                    <a:srgbClr val="616161"/>
                  </a:solidFill>
                  <a:effectLst/>
                  <a:uLnTx/>
                  <a:uFillTx/>
                  <a:latin typeface="+mj-lt"/>
                  <a:cs typeface="Segoe"/>
                </a:endParaRPr>
              </a:p>
            </p:txBody>
          </p:sp>
        </p:grpSp>
      </p:grpSp>
      <p:sp>
        <p:nvSpPr>
          <p:cNvPr id="510" name="Freeform 266"/>
          <p:cNvSpPr>
            <a:spLocks/>
          </p:cNvSpPr>
          <p:nvPr/>
        </p:nvSpPr>
        <p:spPr bwMode="auto">
          <a:xfrm>
            <a:off x="2800118" y="2392954"/>
            <a:ext cx="81194" cy="220209"/>
          </a:xfrm>
          <a:custGeom>
            <a:avLst/>
            <a:gdLst>
              <a:gd name="T0" fmla="*/ 44 w 44"/>
              <a:gd name="T1" fmla="*/ 0 h 154"/>
              <a:gd name="T2" fmla="*/ 44 w 44"/>
              <a:gd name="T3" fmla="*/ 154 h 154"/>
              <a:gd name="T4" fmla="*/ 0 w 44"/>
              <a:gd name="T5" fmla="*/ 154 h 154"/>
              <a:gd name="T6" fmla="*/ 0 w 44"/>
              <a:gd name="T7" fmla="*/ 42 h 154"/>
              <a:gd name="T8" fmla="*/ 0 w 44"/>
              <a:gd name="T9" fmla="*/ 42 h 154"/>
              <a:gd name="T10" fmla="*/ 0 w 44"/>
              <a:gd name="T11" fmla="*/ 27 h 154"/>
              <a:gd name="T12" fmla="*/ 44 w 44"/>
              <a:gd name="T1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154">
                <a:moveTo>
                  <a:pt x="44" y="0"/>
                </a:moveTo>
                <a:lnTo>
                  <a:pt x="44" y="154"/>
                </a:lnTo>
                <a:lnTo>
                  <a:pt x="0" y="154"/>
                </a:lnTo>
                <a:lnTo>
                  <a:pt x="0" y="42"/>
                </a:lnTo>
                <a:lnTo>
                  <a:pt x="0" y="42"/>
                </a:lnTo>
                <a:lnTo>
                  <a:pt x="0" y="27"/>
                </a:lnTo>
                <a:lnTo>
                  <a:pt x="44" y="0"/>
                </a:lnTo>
                <a:close/>
              </a:path>
            </a:pathLst>
          </a:custGeom>
          <a:solidFill>
            <a:srgbClr val="DC1E00"/>
          </a:solidFill>
          <a:ln w="0">
            <a:solidFill>
              <a:srgbClr val="DC1E00"/>
            </a:solidFill>
            <a:prstDash val="solid"/>
            <a:round/>
            <a:headEnd/>
            <a:tailEnd/>
          </a:ln>
        </p:spPr>
        <p:txBody>
          <a:bodyPr vert="horz" wrap="square" lIns="73152" tIns="36576" rIns="73152" bIns="36576" numCol="1" anchor="t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11" name="Freeform 279"/>
          <p:cNvSpPr>
            <a:spLocks/>
          </p:cNvSpPr>
          <p:nvPr/>
        </p:nvSpPr>
        <p:spPr bwMode="auto">
          <a:xfrm>
            <a:off x="1174387" y="2387235"/>
            <a:ext cx="81194" cy="220209"/>
          </a:xfrm>
          <a:custGeom>
            <a:avLst/>
            <a:gdLst>
              <a:gd name="T0" fmla="*/ 0 w 44"/>
              <a:gd name="T1" fmla="*/ 0 h 154"/>
              <a:gd name="T2" fmla="*/ 44 w 44"/>
              <a:gd name="T3" fmla="*/ 23 h 154"/>
              <a:gd name="T4" fmla="*/ 44 w 44"/>
              <a:gd name="T5" fmla="*/ 154 h 154"/>
              <a:gd name="T6" fmla="*/ 0 w 44"/>
              <a:gd name="T7" fmla="*/ 154 h 154"/>
              <a:gd name="T8" fmla="*/ 0 w 44"/>
              <a:gd name="T9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154">
                <a:moveTo>
                  <a:pt x="0" y="0"/>
                </a:moveTo>
                <a:lnTo>
                  <a:pt x="44" y="23"/>
                </a:lnTo>
                <a:lnTo>
                  <a:pt x="44" y="154"/>
                </a:lnTo>
                <a:lnTo>
                  <a:pt x="0" y="15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3000"/>
            </a:sysClr>
          </a:solidFill>
          <a:ln w="0">
            <a:solidFill>
              <a:srgbClr val="44D7EE"/>
            </a:solidFill>
            <a:prstDash val="solid"/>
            <a:round/>
            <a:headEnd/>
            <a:tailEnd/>
          </a:ln>
        </p:spPr>
        <p:txBody>
          <a:bodyPr vert="horz" wrap="square" lIns="73152" tIns="36576" rIns="73152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12" name="Rounded Rectangle 342"/>
          <p:cNvSpPr/>
          <p:nvPr/>
        </p:nvSpPr>
        <p:spPr bwMode="auto">
          <a:xfrm>
            <a:off x="7749568" y="4410837"/>
            <a:ext cx="1678783" cy="456361"/>
          </a:xfrm>
          <a:prstGeom prst="roundRect">
            <a:avLst>
              <a:gd name="adj" fmla="val 0"/>
            </a:avLst>
          </a:prstGeom>
          <a:solidFill>
            <a:srgbClr val="2FAF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44" tIns="107555" rIns="134444" bIns="3361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685445">
              <a:lnSpc>
                <a:spcPct val="90000"/>
              </a:lnSpc>
              <a:defRPr/>
            </a:pPr>
            <a:r>
              <a:rPr lang="en-US" sz="1050" kern="0" dirty="0">
                <a:solidFill>
                  <a:srgbClr val="FFFFFF"/>
                </a:solidFill>
                <a:latin typeface="+mj-lt"/>
                <a:ea typeface="Segoe UI" pitchFamily="34" charset="0"/>
                <a:cs typeface="Segoe UI" pitchFamily="34" charset="0"/>
              </a:rPr>
              <a:t>Dev/Test</a:t>
            </a:r>
          </a:p>
        </p:txBody>
      </p:sp>
      <p:sp>
        <p:nvSpPr>
          <p:cNvPr id="513" name="Rounded Rectangle 205"/>
          <p:cNvSpPr/>
          <p:nvPr/>
        </p:nvSpPr>
        <p:spPr bwMode="auto">
          <a:xfrm>
            <a:off x="7740257" y="2398674"/>
            <a:ext cx="1678544" cy="1874308"/>
          </a:xfrm>
          <a:prstGeom prst="roundRect">
            <a:avLst>
              <a:gd name="adj" fmla="val 0"/>
            </a:avLst>
          </a:prstGeom>
          <a:solidFill>
            <a:srgbClr val="2FAF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6" tIns="107540" rIns="134426" bIns="33606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685313">
              <a:lnSpc>
                <a:spcPct val="90000"/>
              </a:lnSpc>
              <a:defRPr/>
            </a:pPr>
            <a:r>
              <a:rPr lang="en-US" sz="1050" kern="0" dirty="0">
                <a:solidFill>
                  <a:srgbClr val="FFFFFF"/>
                </a:solidFill>
                <a:latin typeface="+mj-lt"/>
                <a:ea typeface="Segoe UI" pitchFamily="34" charset="0"/>
                <a:cs typeface="Segoe UI" pitchFamily="34" charset="0"/>
              </a:rPr>
              <a:t>Production / Stage</a:t>
            </a:r>
          </a:p>
        </p:txBody>
      </p:sp>
      <p:sp>
        <p:nvSpPr>
          <p:cNvPr id="517" name="TextBox 283"/>
          <p:cNvSpPr txBox="1"/>
          <p:nvPr/>
        </p:nvSpPr>
        <p:spPr>
          <a:xfrm>
            <a:off x="9627246" y="4542067"/>
            <a:ext cx="1928571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7458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Application Insights </a:t>
            </a:r>
          </a:p>
        </p:txBody>
      </p:sp>
      <p:sp>
        <p:nvSpPr>
          <p:cNvPr id="525" name="TextBox 283"/>
          <p:cNvSpPr txBox="1"/>
          <p:nvPr/>
        </p:nvSpPr>
        <p:spPr>
          <a:xfrm>
            <a:off x="9693891" y="2942005"/>
            <a:ext cx="188833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7458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Operations Management Suite  (OMS)</a:t>
            </a:r>
          </a:p>
        </p:txBody>
      </p:sp>
      <p:sp>
        <p:nvSpPr>
          <p:cNvPr id="529" name="TextBox 267"/>
          <p:cNvSpPr txBox="1"/>
          <p:nvPr/>
        </p:nvSpPr>
        <p:spPr>
          <a:xfrm>
            <a:off x="3765421" y="4732169"/>
            <a:ext cx="164844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745897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Visual Studio Team Services </a:t>
            </a:r>
          </a:p>
        </p:txBody>
      </p:sp>
      <p:pic>
        <p:nvPicPr>
          <p:cNvPr id="530" name="Image 5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31" y="1674876"/>
            <a:ext cx="601634" cy="601634"/>
          </a:xfrm>
          <a:prstGeom prst="rect">
            <a:avLst/>
          </a:prstGeom>
        </p:spPr>
      </p:pic>
      <p:sp>
        <p:nvSpPr>
          <p:cNvPr id="531" name="TextBox 283"/>
          <p:cNvSpPr txBox="1"/>
          <p:nvPr/>
        </p:nvSpPr>
        <p:spPr>
          <a:xfrm>
            <a:off x="5628230" y="2436273"/>
            <a:ext cx="2001101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7458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Azure App Services</a:t>
            </a:r>
          </a:p>
        </p:txBody>
      </p:sp>
      <p:pic>
        <p:nvPicPr>
          <p:cNvPr id="532" name="Image 5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151" y="2140152"/>
            <a:ext cx="672664" cy="672664"/>
          </a:xfrm>
          <a:prstGeom prst="rect">
            <a:avLst/>
          </a:prstGeom>
        </p:spPr>
      </p:pic>
      <p:pic>
        <p:nvPicPr>
          <p:cNvPr id="533" name="Image 5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8" y="3693959"/>
            <a:ext cx="780290" cy="780290"/>
          </a:xfrm>
          <a:prstGeom prst="rect">
            <a:avLst/>
          </a:prstGeom>
        </p:spPr>
      </p:pic>
      <p:pic>
        <p:nvPicPr>
          <p:cNvPr id="534" name="Image 5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97" y="3954153"/>
            <a:ext cx="609424" cy="609424"/>
          </a:xfrm>
          <a:prstGeom prst="rect">
            <a:avLst/>
          </a:prstGeom>
        </p:spPr>
      </p:pic>
      <p:pic>
        <p:nvPicPr>
          <p:cNvPr id="535" name="Image 5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85" y="1923466"/>
            <a:ext cx="539303" cy="539303"/>
          </a:xfrm>
          <a:prstGeom prst="rect">
            <a:avLst/>
          </a:prstGeom>
        </p:spPr>
      </p:pic>
      <p:pic>
        <p:nvPicPr>
          <p:cNvPr id="537" name="Image 5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885" y="2872245"/>
            <a:ext cx="583515" cy="569142"/>
          </a:xfrm>
          <a:prstGeom prst="rect">
            <a:avLst/>
          </a:prstGeom>
        </p:spPr>
      </p:pic>
      <p:pic>
        <p:nvPicPr>
          <p:cNvPr id="538" name="Image 5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498" y="2983330"/>
            <a:ext cx="398347" cy="398347"/>
          </a:xfrm>
          <a:prstGeom prst="rect">
            <a:avLst/>
          </a:prstGeom>
        </p:spPr>
      </p:pic>
      <p:sp>
        <p:nvSpPr>
          <p:cNvPr id="541" name="TextBox 283"/>
          <p:cNvSpPr txBox="1"/>
          <p:nvPr/>
        </p:nvSpPr>
        <p:spPr>
          <a:xfrm>
            <a:off x="7737201" y="3433168"/>
            <a:ext cx="759055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7458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ARM Templates</a:t>
            </a:r>
          </a:p>
        </p:txBody>
      </p:sp>
      <p:sp>
        <p:nvSpPr>
          <p:cNvPr id="543" name="TextBox 296"/>
          <p:cNvSpPr txBox="1"/>
          <p:nvPr/>
        </p:nvSpPr>
        <p:spPr>
          <a:xfrm>
            <a:off x="8119845" y="5644885"/>
            <a:ext cx="1902914" cy="430237"/>
          </a:xfrm>
          <a:prstGeom prst="rect">
            <a:avLst/>
          </a:prstGeom>
          <a:noFill/>
        </p:spPr>
        <p:txBody>
          <a:bodyPr wrap="none" lIns="146283" tIns="117026" rIns="146283" bIns="117026" rtlCol="0">
            <a:spAutoFit/>
          </a:bodyPr>
          <a:lstStyle/>
          <a:p>
            <a:pPr defTabSz="7458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Release Management</a:t>
            </a:r>
          </a:p>
        </p:txBody>
      </p:sp>
      <p:sp>
        <p:nvSpPr>
          <p:cNvPr id="544" name="Rectangle 543"/>
          <p:cNvSpPr/>
          <p:nvPr/>
        </p:nvSpPr>
        <p:spPr>
          <a:xfrm>
            <a:off x="5784305" y="3477049"/>
            <a:ext cx="1687129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7458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Azure Service </a:t>
            </a:r>
            <a:r>
              <a:rPr lang="fr-F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Fabric</a:t>
            </a:r>
            <a:endParaRPr lang="fr-F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5" name="Image 5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419" y="3977178"/>
            <a:ext cx="817913" cy="797767"/>
          </a:xfrm>
          <a:prstGeom prst="rect">
            <a:avLst/>
          </a:prstGeom>
        </p:spPr>
      </p:pic>
      <p:sp>
        <p:nvSpPr>
          <p:cNvPr id="546" name="Rectangle 545"/>
          <p:cNvSpPr/>
          <p:nvPr/>
        </p:nvSpPr>
        <p:spPr>
          <a:xfrm>
            <a:off x="5812084" y="4788752"/>
            <a:ext cx="1687129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7458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Azure </a:t>
            </a:r>
            <a:r>
              <a:rPr lang="fr-F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Functions</a:t>
            </a:r>
            <a:endParaRPr lang="fr-F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706" name="Picture 2" descr="https://newsignature.com/wp-content/uploads/2015/07/Xamarin-test-cloud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92" y="1902082"/>
            <a:ext cx="854783" cy="88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8" name="TextBox 271"/>
          <p:cNvSpPr txBox="1"/>
          <p:nvPr/>
        </p:nvSpPr>
        <p:spPr>
          <a:xfrm>
            <a:off x="4665471" y="2659302"/>
            <a:ext cx="875657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745897" fontAlgn="base">
              <a:lnSpc>
                <a:spcPct val="90000"/>
              </a:lnSpc>
              <a:spcBef>
                <a:spcPct val="0"/>
              </a:spcBef>
              <a:spcAft>
                <a:spcPts val="64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 Cloud</a:t>
            </a:r>
          </a:p>
        </p:txBody>
      </p:sp>
      <p:pic>
        <p:nvPicPr>
          <p:cNvPr id="72708" name="Picture 4" descr="https://blog.netapsys.fr/wp-content/uploads/2014/12/Xamago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80" y="4479404"/>
            <a:ext cx="616363" cy="6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0" name="Picture 2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435" y="4558048"/>
            <a:ext cx="606072" cy="541217"/>
          </a:xfrm>
          <a:prstGeom prst="rect">
            <a:avLst/>
          </a:prstGeom>
        </p:spPr>
      </p:pic>
      <p:pic>
        <p:nvPicPr>
          <p:cNvPr id="551" name="Picture 2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071" y="3079588"/>
            <a:ext cx="606072" cy="541217"/>
          </a:xfrm>
          <a:prstGeom prst="rect">
            <a:avLst/>
          </a:prstGeom>
        </p:spPr>
      </p:pic>
      <p:pic>
        <p:nvPicPr>
          <p:cNvPr id="552" name="Picture 27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671" y="2651517"/>
            <a:ext cx="922860" cy="111887"/>
          </a:xfrm>
          <a:prstGeom prst="rect">
            <a:avLst/>
          </a:prstGeom>
        </p:spPr>
      </p:pic>
      <p:sp>
        <p:nvSpPr>
          <p:cNvPr id="555" name="Rectangle 554"/>
          <p:cNvSpPr/>
          <p:nvPr/>
        </p:nvSpPr>
        <p:spPr>
          <a:xfrm>
            <a:off x="663342" y="4960433"/>
            <a:ext cx="780464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7458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Xamarin</a:t>
            </a:r>
            <a:endParaRPr lang="fr-FR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56" name="Picture 4" descr="http://www.jbase.com/new/products/images/java.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ysClr val="window" lastClr="FFFFFF">
                <a:tint val="45000"/>
                <a:satMod val="400000"/>
              </a:sys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344323" y="4659654"/>
            <a:ext cx="210732" cy="415088"/>
          </a:xfrm>
          <a:prstGeom prst="rect">
            <a:avLst/>
          </a:prstGeom>
          <a:noFill/>
        </p:spPr>
      </p:pic>
      <p:pic>
        <p:nvPicPr>
          <p:cNvPr id="557" name="Picture 242"/>
          <p:cNvPicPr>
            <a:picLocks noChangeAspect="1"/>
          </p:cNvPicPr>
          <p:nvPr/>
        </p:nvPicPr>
        <p:blipFill>
          <a:blip r:embed="rId17" cstate="print">
            <a:duotone>
              <a:prstClr val="black"/>
              <a:sysClr val="window" lastClr="FFFFFF">
                <a:tint val="45000"/>
                <a:satMod val="400000"/>
              </a:sys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0900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778" y="5041832"/>
            <a:ext cx="492234" cy="137372"/>
          </a:xfrm>
          <a:prstGeom prst="rect">
            <a:avLst/>
          </a:prstGeom>
        </p:spPr>
      </p:pic>
      <p:sp>
        <p:nvSpPr>
          <p:cNvPr id="560" name="Rectangle 559"/>
          <p:cNvSpPr/>
          <p:nvPr/>
        </p:nvSpPr>
        <p:spPr>
          <a:xfrm>
            <a:off x="1420708" y="4696213"/>
            <a:ext cx="780464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7458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547642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MOBILE DEVOPS 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925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démarche « Mobile </a:t>
            </a:r>
            <a:r>
              <a:rPr lang="fr-FR" dirty="0" err="1">
                <a:solidFill>
                  <a:schemeClr val="accent5"/>
                </a:solidFill>
              </a:rPr>
              <a:t>DevOps</a:t>
            </a:r>
            <a:r>
              <a:rPr lang="fr-FR" dirty="0"/>
              <a:t> »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70593" y="1070822"/>
            <a:ext cx="7999348" cy="4098451"/>
            <a:chOff x="668791" y="1182789"/>
            <a:chExt cx="10665574" cy="5464487"/>
          </a:xfrm>
        </p:grpSpPr>
        <p:grpSp>
          <p:nvGrpSpPr>
            <p:cNvPr id="28" name="Group 27"/>
            <p:cNvGrpSpPr/>
            <p:nvPr/>
          </p:nvGrpSpPr>
          <p:grpSpPr>
            <a:xfrm>
              <a:off x="967512" y="1896587"/>
              <a:ext cx="10044065" cy="4457701"/>
              <a:chOff x="967512" y="1896587"/>
              <a:chExt cx="10044065" cy="4457701"/>
            </a:xfrm>
          </p:grpSpPr>
          <p:sp>
            <p:nvSpPr>
              <p:cNvPr id="26" name="Rectangle 25"/>
              <p:cNvSpPr/>
              <p:nvPr/>
            </p:nvSpPr>
            <p:spPr>
              <a:xfrm rot="2700000">
                <a:off x="3834758" y="3874260"/>
                <a:ext cx="4320000" cy="50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8100000">
                <a:off x="3847293" y="3855946"/>
                <a:ext cx="4320000" cy="50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Block Arc 24"/>
              <p:cNvSpPr/>
              <p:nvPr/>
            </p:nvSpPr>
            <p:spPr>
              <a:xfrm rot="16200000">
                <a:off x="967512" y="1896587"/>
                <a:ext cx="4457700" cy="4457700"/>
              </a:xfrm>
              <a:prstGeom prst="blockArc">
                <a:avLst>
                  <a:gd name="adj1" fmla="val 8110766"/>
                  <a:gd name="adj2" fmla="val 2587722"/>
                  <a:gd name="adj3" fmla="val 11094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Block Arc 29"/>
              <p:cNvSpPr/>
              <p:nvPr/>
            </p:nvSpPr>
            <p:spPr>
              <a:xfrm rot="16200000" flipV="1">
                <a:off x="6554327" y="1897038"/>
                <a:ext cx="4457700" cy="4456800"/>
              </a:xfrm>
              <a:prstGeom prst="blockArc">
                <a:avLst>
                  <a:gd name="adj1" fmla="val 8217555"/>
                  <a:gd name="adj2" fmla="val 2563308"/>
                  <a:gd name="adj3" fmla="val 1132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85681" y="2994827"/>
                <a:ext cx="3835038" cy="2248126"/>
              </a:xfrm>
              <a:prstGeom prst="rect">
                <a:avLst/>
              </a:prstGeom>
            </p:spPr>
          </p:pic>
        </p:grpSp>
        <p:pic>
          <p:nvPicPr>
            <p:cNvPr id="5122" name="Picture 2" descr="See original imag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7334" y="158000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9581" y="1580007"/>
              <a:ext cx="1140420" cy="1080000"/>
            </a:xfrm>
            <a:prstGeom prst="rect">
              <a:avLst/>
            </a:prstGeom>
          </p:spPr>
        </p:pic>
        <p:pic>
          <p:nvPicPr>
            <p:cNvPr id="5128" name="Picture 8" descr="http://www.sun.ac.za/english/PublishingImages/Icons/bubbles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795" y="5567276"/>
              <a:ext cx="1079999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33464" y="3637529"/>
              <a:ext cx="1100901" cy="1080000"/>
            </a:xfrm>
            <a:prstGeom prst="rect">
              <a:avLst/>
            </a:prstGeom>
          </p:spPr>
        </p:pic>
        <p:cxnSp>
          <p:nvCxnSpPr>
            <p:cNvPr id="35" name="Straight Arrow Connector 34"/>
            <p:cNvCxnSpPr/>
            <p:nvPr/>
          </p:nvCxnSpPr>
          <p:spPr>
            <a:xfrm flipV="1">
              <a:off x="4223058" y="5080001"/>
              <a:ext cx="845424" cy="738250"/>
            </a:xfrm>
            <a:prstGeom prst="straightConnector1">
              <a:avLst/>
            </a:prstGeom>
            <a:ln w="5715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7124700" y="2234363"/>
              <a:ext cx="887648" cy="735008"/>
            </a:xfrm>
            <a:prstGeom prst="straightConnector1">
              <a:avLst/>
            </a:prstGeom>
            <a:ln w="5715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 flipV="1">
              <a:off x="6910717" y="5049608"/>
              <a:ext cx="826560" cy="725154"/>
            </a:xfrm>
            <a:prstGeom prst="straightConnector1">
              <a:avLst/>
            </a:prstGeom>
            <a:ln w="5715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4003393" y="2253620"/>
              <a:ext cx="816163" cy="776069"/>
            </a:xfrm>
            <a:prstGeom prst="straightConnector1">
              <a:avLst/>
            </a:prstGeom>
            <a:ln w="5715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6" name="Picture 6" descr="http://ecommercemix.com/multivendormarketplacescript/images/icons/api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955" y="5567276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https://cdn4.iconfinder.com/data/icons/search-engine-optimization/512/engineering_tools_working_maintenance_equipment_service_flat_icon_symbol-512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791" y="363752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Oval 54"/>
            <p:cNvSpPr/>
            <p:nvPr/>
          </p:nvSpPr>
          <p:spPr>
            <a:xfrm>
              <a:off x="2266180" y="235636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Oval 60"/>
            <p:cNvSpPr/>
            <p:nvPr/>
          </p:nvSpPr>
          <p:spPr>
            <a:xfrm>
              <a:off x="4928782" y="3135716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Oval 61"/>
            <p:cNvSpPr/>
            <p:nvPr/>
          </p:nvSpPr>
          <p:spPr>
            <a:xfrm>
              <a:off x="3920016" y="592371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Oval 62"/>
            <p:cNvSpPr/>
            <p:nvPr/>
          </p:nvSpPr>
          <p:spPr>
            <a:xfrm>
              <a:off x="7950869" y="5889427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Oval 63"/>
            <p:cNvSpPr/>
            <p:nvPr/>
          </p:nvSpPr>
          <p:spPr>
            <a:xfrm>
              <a:off x="6915071" y="3068724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Oval 64"/>
            <p:cNvSpPr/>
            <p:nvPr/>
          </p:nvSpPr>
          <p:spPr>
            <a:xfrm>
              <a:off x="1742276" y="2723654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Oval 65"/>
            <p:cNvSpPr/>
            <p:nvPr/>
          </p:nvSpPr>
          <p:spPr>
            <a:xfrm>
              <a:off x="1346153" y="3242351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Oval 66"/>
            <p:cNvSpPr/>
            <p:nvPr/>
          </p:nvSpPr>
          <p:spPr>
            <a:xfrm>
              <a:off x="1346153" y="498484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Oval 67"/>
            <p:cNvSpPr/>
            <p:nvPr/>
          </p:nvSpPr>
          <p:spPr>
            <a:xfrm>
              <a:off x="2266180" y="5818251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Oval 68"/>
            <p:cNvSpPr/>
            <p:nvPr/>
          </p:nvSpPr>
          <p:spPr>
            <a:xfrm>
              <a:off x="1745922" y="5495276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Oval 70"/>
            <p:cNvSpPr/>
            <p:nvPr/>
          </p:nvSpPr>
          <p:spPr>
            <a:xfrm>
              <a:off x="9702751" y="237624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Oval 71"/>
            <p:cNvSpPr/>
            <p:nvPr/>
          </p:nvSpPr>
          <p:spPr>
            <a:xfrm>
              <a:off x="10161464" y="2714356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Oval 72"/>
            <p:cNvSpPr/>
            <p:nvPr/>
          </p:nvSpPr>
          <p:spPr>
            <a:xfrm>
              <a:off x="10470759" y="3198418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Oval 73"/>
            <p:cNvSpPr/>
            <p:nvPr/>
          </p:nvSpPr>
          <p:spPr>
            <a:xfrm>
              <a:off x="10506759" y="4996952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Oval 74"/>
            <p:cNvSpPr/>
            <p:nvPr/>
          </p:nvSpPr>
          <p:spPr>
            <a:xfrm>
              <a:off x="10161464" y="5487083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Oval 75"/>
            <p:cNvSpPr/>
            <p:nvPr/>
          </p:nvSpPr>
          <p:spPr>
            <a:xfrm>
              <a:off x="9645059" y="5854251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690234" y="1226488"/>
              <a:ext cx="923738" cy="369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err="1">
                  <a:solidFill>
                    <a:schemeClr val="accent1"/>
                  </a:solidFill>
                </a:rPr>
                <a:t>Backlog</a:t>
              </a:r>
              <a:endParaRPr lang="fr-FR" sz="1200" dirty="0">
                <a:solidFill>
                  <a:schemeClr val="accent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248530" y="5090355"/>
              <a:ext cx="1831618" cy="369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>
                  <a:solidFill>
                    <a:schemeClr val="accent1"/>
                  </a:solidFill>
                </a:rPr>
                <a:t>Intégration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92012" y="4050366"/>
              <a:ext cx="1831618" cy="369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err="1">
                  <a:solidFill>
                    <a:schemeClr val="accent1"/>
                  </a:solidFill>
                </a:rPr>
                <a:t>Build</a:t>
              </a:r>
              <a:endParaRPr lang="fr-FR" sz="1200">
                <a:solidFill>
                  <a:schemeClr val="accent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907134" y="1182789"/>
              <a:ext cx="1831618" cy="369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>
                  <a:solidFill>
                    <a:schemeClr val="accent1"/>
                  </a:solidFill>
                </a:rPr>
                <a:t>Tests et validation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982770" y="4036891"/>
              <a:ext cx="1376390" cy="369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>
                  <a:solidFill>
                    <a:schemeClr val="accent1"/>
                  </a:solidFill>
                </a:rPr>
                <a:t>Déploiement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766456" y="4752329"/>
              <a:ext cx="2022460" cy="86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>
                  <a:solidFill>
                    <a:schemeClr val="accent1"/>
                  </a:solidFill>
                </a:rPr>
                <a:t>Feedbacks</a:t>
              </a:r>
            </a:p>
            <a:p>
              <a:pPr algn="ctr"/>
              <a:r>
                <a:rPr lang="en-US" sz="1200" err="1">
                  <a:solidFill>
                    <a:schemeClr val="accent1"/>
                  </a:solidFill>
                </a:rPr>
                <a:t>Prise</a:t>
              </a:r>
              <a:r>
                <a:rPr lang="en-US" sz="1200">
                  <a:solidFill>
                    <a:schemeClr val="accent1"/>
                  </a:solidFill>
                </a:rPr>
                <a:t> en </a:t>
              </a:r>
              <a:r>
                <a:rPr lang="en-US" sz="1200" err="1">
                  <a:solidFill>
                    <a:schemeClr val="accent1"/>
                  </a:solidFill>
                </a:rPr>
                <a:t>compte</a:t>
              </a:r>
              <a:r>
                <a:rPr lang="en-US" sz="1200">
                  <a:solidFill>
                    <a:schemeClr val="accent1"/>
                  </a:solidFill>
                </a:rPr>
                <a:t> des retours</a:t>
              </a:r>
              <a:endParaRPr lang="fr-FR" sz="1200">
                <a:solidFill>
                  <a:schemeClr val="accent1"/>
                </a:solidFill>
              </a:endParaRPr>
            </a:p>
          </p:txBody>
        </p:sp>
      </p:grpSp>
      <p:cxnSp>
        <p:nvCxnSpPr>
          <p:cNvPr id="42" name="Straight Arrow Connector 48"/>
          <p:cNvCxnSpPr/>
          <p:nvPr/>
        </p:nvCxnSpPr>
        <p:spPr>
          <a:xfrm>
            <a:off x="0" y="5887533"/>
            <a:ext cx="12209044" cy="23361"/>
          </a:xfrm>
          <a:prstGeom prst="straightConnector1">
            <a:avLst/>
          </a:prstGeom>
          <a:ln w="1143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34"/>
          <p:cNvSpPr/>
          <p:nvPr/>
        </p:nvSpPr>
        <p:spPr>
          <a:xfrm>
            <a:off x="6511834" y="5278671"/>
            <a:ext cx="1340013" cy="1309469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400">
                <a:solidFill>
                  <a:schemeClr val="accent2"/>
                </a:solidFill>
              </a:rPr>
              <a:t>Tester</a:t>
            </a:r>
          </a:p>
        </p:txBody>
      </p:sp>
      <p:sp>
        <p:nvSpPr>
          <p:cNvPr id="46" name="Ellipse 35"/>
          <p:cNvSpPr/>
          <p:nvPr/>
        </p:nvSpPr>
        <p:spPr>
          <a:xfrm>
            <a:off x="4554833" y="5266017"/>
            <a:ext cx="1340013" cy="1309469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400">
                <a:solidFill>
                  <a:schemeClr val="accent2"/>
                </a:solidFill>
              </a:rPr>
              <a:t>Développer</a:t>
            </a:r>
          </a:p>
        </p:txBody>
      </p:sp>
      <p:sp>
        <p:nvSpPr>
          <p:cNvPr id="47" name="Ellipse 36"/>
          <p:cNvSpPr/>
          <p:nvPr/>
        </p:nvSpPr>
        <p:spPr>
          <a:xfrm>
            <a:off x="8439908" y="5251811"/>
            <a:ext cx="1340013" cy="1309469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>
                <a:solidFill>
                  <a:schemeClr val="accent2"/>
                </a:solidFill>
              </a:rPr>
              <a:t>Feedback</a:t>
            </a:r>
            <a:endParaRPr lang="fr-FR" sz="1400">
              <a:solidFill>
                <a:schemeClr val="accent2"/>
              </a:solidFill>
            </a:endParaRPr>
          </a:p>
        </p:txBody>
      </p:sp>
      <p:sp>
        <p:nvSpPr>
          <p:cNvPr id="48" name="Ellipse 37"/>
          <p:cNvSpPr/>
          <p:nvPr/>
        </p:nvSpPr>
        <p:spPr>
          <a:xfrm>
            <a:off x="573704" y="5265804"/>
            <a:ext cx="1340013" cy="1309469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/>
            <a:r>
              <a:rPr lang="fr-FR" sz="1400">
                <a:solidFill>
                  <a:schemeClr val="accent2"/>
                </a:solidFill>
              </a:rPr>
              <a:t>Créer</a:t>
            </a:r>
          </a:p>
        </p:txBody>
      </p:sp>
      <p:sp>
        <p:nvSpPr>
          <p:cNvPr id="49" name="Ellipse 38"/>
          <p:cNvSpPr/>
          <p:nvPr/>
        </p:nvSpPr>
        <p:spPr>
          <a:xfrm>
            <a:off x="2565963" y="5261907"/>
            <a:ext cx="1340013" cy="1309469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/>
            <a:r>
              <a:rPr lang="fr-FR" sz="1400">
                <a:solidFill>
                  <a:schemeClr val="accent2"/>
                </a:solidFill>
              </a:rPr>
              <a:t>Eprouver</a:t>
            </a:r>
            <a:endParaRPr lang="fr-FR" sz="1050">
              <a:solidFill>
                <a:schemeClr val="accent2"/>
              </a:solidFill>
            </a:endParaRPr>
          </a:p>
        </p:txBody>
      </p:sp>
      <p:sp>
        <p:nvSpPr>
          <p:cNvPr id="50" name="Ellipse 43"/>
          <p:cNvSpPr/>
          <p:nvPr/>
        </p:nvSpPr>
        <p:spPr>
          <a:xfrm>
            <a:off x="10209262" y="5244478"/>
            <a:ext cx="1340013" cy="1309469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/>
            <a:r>
              <a:rPr lang="fr-FR" sz="1400">
                <a:solidFill>
                  <a:schemeClr val="accent2"/>
                </a:solidFill>
              </a:rPr>
              <a:t>Evoluer</a:t>
            </a:r>
          </a:p>
        </p:txBody>
      </p:sp>
    </p:spTree>
    <p:extLst>
      <p:ext uri="{BB962C8B-B14F-4D97-AF65-F5344CB8AC3E}">
        <p14:creationId xmlns:p14="http://schemas.microsoft.com/office/powerpoint/2010/main" val="694936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Un cycle itératif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648796" y="1853900"/>
            <a:ext cx="7130892" cy="4920332"/>
            <a:chOff x="96832" y="1054785"/>
            <a:chExt cx="8234632" cy="5681915"/>
          </a:xfrm>
        </p:grpSpPr>
        <p:sp>
          <p:nvSpPr>
            <p:cNvPr id="7" name="Oval 6"/>
            <p:cNvSpPr/>
            <p:nvPr/>
          </p:nvSpPr>
          <p:spPr>
            <a:xfrm>
              <a:off x="2160922" y="1419180"/>
              <a:ext cx="4676862" cy="4676862"/>
            </a:xfrm>
            <a:prstGeom prst="ellipse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3703" y="1375550"/>
              <a:ext cx="924539" cy="972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8140" y="3356897"/>
              <a:ext cx="965563" cy="972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2426" y="5236016"/>
              <a:ext cx="986802" cy="972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9841" y="2125015"/>
              <a:ext cx="972000" cy="9720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589145" y="1737771"/>
              <a:ext cx="1122150" cy="426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Idéation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6832" y="3512256"/>
              <a:ext cx="16578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Atelier Usages </a:t>
              </a:r>
            </a:p>
            <a:p>
              <a:r>
                <a:rPr lang="en-US"/>
                <a:t>Specifications</a:t>
              </a:r>
              <a:endParaRPr lang="fr-FR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43956" y="4991867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err="1"/>
                <a:t>Chiffrage</a:t>
              </a:r>
              <a:endParaRPr lang="fr-FR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023060" y="5407025"/>
              <a:ext cx="1090363" cy="1329675"/>
              <a:chOff x="3168074" y="5060516"/>
              <a:chExt cx="1090363" cy="1329675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7256" y="5060516"/>
                <a:ext cx="972000" cy="97200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3168074" y="6020859"/>
                <a:ext cx="1090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Go/No go</a:t>
                </a:r>
                <a:endParaRPr lang="fr-FR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6290552" y="5606423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err="1"/>
                <a:t>Mise</a:t>
              </a:r>
              <a:r>
                <a:rPr lang="en-US"/>
                <a:t> en oeuvre</a:t>
              </a:r>
              <a:endParaRPr lang="fr-FR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103243" y="2287848"/>
              <a:ext cx="12282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Monitoring</a:t>
              </a:r>
            </a:p>
            <a:p>
              <a:r>
                <a:rPr lang="en-US"/>
                <a:t>Feedbacks</a:t>
              </a:r>
              <a:endParaRPr lang="fr-FR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42744" y="3359596"/>
              <a:ext cx="1657123" cy="746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/>
                <a:t>Amélioration</a:t>
              </a:r>
            </a:p>
            <a:p>
              <a:pPr algn="ctr"/>
              <a:r>
                <a:rPr lang="fr-FR"/>
                <a:t>continue</a:t>
              </a:r>
            </a:p>
          </p:txBody>
        </p:sp>
        <p:sp>
          <p:nvSpPr>
            <p:cNvPr id="25" name="Circular Arrow 24"/>
            <p:cNvSpPr/>
            <p:nvPr/>
          </p:nvSpPr>
          <p:spPr>
            <a:xfrm flipV="1">
              <a:off x="3513154" y="2652375"/>
              <a:ext cx="2065371" cy="2092951"/>
            </a:xfrm>
            <a:prstGeom prst="circularArrow">
              <a:avLst>
                <a:gd name="adj1" fmla="val 6276"/>
                <a:gd name="adj2" fmla="val 1142319"/>
                <a:gd name="adj3" fmla="val 20457679"/>
                <a:gd name="adj4" fmla="val 1084572"/>
                <a:gd name="adj5" fmla="val 1017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582308" y="1054785"/>
              <a:ext cx="2255476" cy="936000"/>
              <a:chOff x="5798222" y="1123858"/>
              <a:chExt cx="2255476" cy="936000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98222" y="1123858"/>
                <a:ext cx="936000" cy="936000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6817462" y="1391534"/>
                <a:ext cx="1236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Restitution</a:t>
                </a:r>
                <a:endParaRPr lang="fr-FR"/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3701816" y="1190242"/>
            <a:ext cx="3882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/>
              <a:t>Durée d’une itération: 2 semaines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2333" y="4182560"/>
            <a:ext cx="825693" cy="81001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904288" y="4307718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Déploiement</a:t>
            </a:r>
          </a:p>
          <a:p>
            <a:r>
              <a:rPr lang="fr-FR"/>
              <a:t>Utilisateurs pilotes</a:t>
            </a:r>
          </a:p>
        </p:txBody>
      </p:sp>
    </p:spTree>
    <p:extLst>
      <p:ext uri="{BB962C8B-B14F-4D97-AF65-F5344CB8AC3E}">
        <p14:creationId xmlns:p14="http://schemas.microsoft.com/office/powerpoint/2010/main" val="2902183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outils</a:t>
            </a:r>
            <a:endParaRPr lang="fr-FR" dirty="0"/>
          </a:p>
        </p:txBody>
      </p:sp>
      <p:grpSp>
        <p:nvGrpSpPr>
          <p:cNvPr id="6" name="Group 5"/>
          <p:cNvGrpSpPr/>
          <p:nvPr/>
        </p:nvGrpSpPr>
        <p:grpSpPr>
          <a:xfrm>
            <a:off x="2079043" y="1839446"/>
            <a:ext cx="7923439" cy="4104737"/>
            <a:chOff x="1806590" y="1761919"/>
            <a:chExt cx="8468150" cy="43869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81"/>
            <a:stretch/>
          </p:blipFill>
          <p:spPr>
            <a:xfrm>
              <a:off x="1931660" y="1761919"/>
              <a:ext cx="8343080" cy="4386924"/>
            </a:xfrm>
            <a:prstGeom prst="rect">
              <a:avLst/>
            </a:prstGeom>
          </p:spPr>
        </p:pic>
        <p:sp>
          <p:nvSpPr>
            <p:cNvPr id="8" name="Pentagon 7"/>
            <p:cNvSpPr/>
            <p:nvPr/>
          </p:nvSpPr>
          <p:spPr>
            <a:xfrm>
              <a:off x="1806590" y="1761919"/>
              <a:ext cx="340821" cy="681643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3"/>
            </a:p>
          </p:txBody>
        </p:sp>
      </p:grpSp>
    </p:spTree>
    <p:extLst>
      <p:ext uri="{BB962C8B-B14F-4D97-AF65-F5344CB8AC3E}">
        <p14:creationId xmlns:p14="http://schemas.microsoft.com/office/powerpoint/2010/main" val="411452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 err="1"/>
              <a:t>GitFlow</a:t>
            </a:r>
            <a:endParaRPr lang="fr-FR" dirty="0"/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Isoler, suivre et valider les développements</a:t>
            </a:r>
          </a:p>
          <a:p>
            <a:endParaRPr lang="fr-FR" sz="2400" dirty="0"/>
          </a:p>
          <a:p>
            <a:r>
              <a:rPr lang="fr-FR" sz="2400" dirty="0"/>
              <a:t>Deux branches principales</a:t>
            </a:r>
            <a:endParaRPr lang="fr-FR" sz="1800" dirty="0"/>
          </a:p>
          <a:p>
            <a:r>
              <a:rPr lang="fr-FR" sz="1900" dirty="0"/>
              <a:t>Durée de vie infinie</a:t>
            </a:r>
          </a:p>
          <a:p>
            <a:pPr marL="0" lvl="1" indent="0">
              <a:buNone/>
            </a:pPr>
            <a:r>
              <a:rPr lang="fr-FR" sz="1900" b="1" dirty="0">
                <a:solidFill>
                  <a:srgbClr val="5C2D91"/>
                </a:solidFill>
              </a:rPr>
              <a:t>master</a:t>
            </a:r>
            <a:r>
              <a:rPr lang="fr-FR" sz="1900" dirty="0"/>
              <a:t> : production-</a:t>
            </a:r>
            <a:r>
              <a:rPr lang="fr-FR" sz="1900" dirty="0" err="1"/>
              <a:t>ready</a:t>
            </a:r>
            <a:endParaRPr lang="fr-FR" sz="1900" dirty="0"/>
          </a:p>
          <a:p>
            <a:pPr marL="0" lvl="1" indent="0">
              <a:buNone/>
            </a:pPr>
            <a:r>
              <a:rPr lang="fr-FR" sz="1900" b="1" dirty="0" err="1">
                <a:solidFill>
                  <a:srgbClr val="5C2D91"/>
                </a:solidFill>
              </a:rPr>
              <a:t>develop</a:t>
            </a:r>
            <a:r>
              <a:rPr lang="fr-FR" sz="1900" dirty="0"/>
              <a:t> : intégration</a:t>
            </a:r>
          </a:p>
          <a:p>
            <a:pPr marL="336076" lvl="1" indent="-336076"/>
            <a:endParaRPr lang="fr-FR" dirty="0"/>
          </a:p>
          <a:p>
            <a:pPr marL="0" lvl="1" indent="0">
              <a:buNone/>
            </a:pPr>
            <a:r>
              <a:rPr lang="fr-FR" dirty="0"/>
              <a:t>Des branches de support</a:t>
            </a:r>
          </a:p>
          <a:p>
            <a:pPr marL="0" lvl="1" indent="0">
              <a:buNone/>
            </a:pPr>
            <a:r>
              <a:rPr lang="fr-FR" sz="1900" dirty="0"/>
              <a:t>Durée de vie limitée</a:t>
            </a:r>
          </a:p>
          <a:p>
            <a:pPr marL="0" lvl="1" indent="0">
              <a:buNone/>
            </a:pPr>
            <a:r>
              <a:rPr lang="fr-FR" sz="1900" b="1" dirty="0" err="1">
                <a:solidFill>
                  <a:srgbClr val="5C2D91"/>
                </a:solidFill>
              </a:rPr>
              <a:t>feature</a:t>
            </a:r>
            <a:r>
              <a:rPr lang="fr-FR" sz="1900" dirty="0"/>
              <a:t> : développement en parallèle</a:t>
            </a:r>
          </a:p>
          <a:p>
            <a:pPr marL="0" lvl="1" indent="0">
              <a:buNone/>
            </a:pPr>
            <a:r>
              <a:rPr lang="fr-FR" sz="1900" b="1" dirty="0">
                <a:solidFill>
                  <a:srgbClr val="5C2D91"/>
                </a:solidFill>
              </a:rPr>
              <a:t>release</a:t>
            </a:r>
            <a:r>
              <a:rPr lang="fr-FR" sz="1900" dirty="0"/>
              <a:t> : préparation des livraisons</a:t>
            </a:r>
          </a:p>
          <a:p>
            <a:pPr marL="0" lvl="1" indent="0">
              <a:buNone/>
            </a:pPr>
            <a:r>
              <a:rPr lang="fr-FR" sz="1900" b="1" dirty="0" err="1">
                <a:solidFill>
                  <a:srgbClr val="5C2D91"/>
                </a:solidFill>
              </a:rPr>
              <a:t>hotfix</a:t>
            </a:r>
            <a:r>
              <a:rPr lang="fr-FR" sz="1900" dirty="0"/>
              <a:t> : corrections en production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Dev…</a:t>
            </a:r>
          </a:p>
        </p:txBody>
      </p:sp>
      <p:pic>
        <p:nvPicPr>
          <p:cNvPr id="10" name="Content Placeholder 4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14053" y="988292"/>
            <a:ext cx="4210792" cy="558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59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…Ops</a:t>
            </a:r>
            <a:endParaRPr lang="fr-FR" dirty="0"/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Les 4 Fantastiques</a:t>
            </a:r>
          </a:p>
        </p:txBody>
      </p:sp>
      <p:grpSp>
        <p:nvGrpSpPr>
          <p:cNvPr id="21" name="Groupe 3"/>
          <p:cNvGrpSpPr>
            <a:grpSpLocks/>
          </p:cNvGrpSpPr>
          <p:nvPr/>
        </p:nvGrpSpPr>
        <p:grpSpPr bwMode="auto">
          <a:xfrm>
            <a:off x="941616" y="2164505"/>
            <a:ext cx="6353174" cy="990600"/>
            <a:chOff x="180975" y="1052737"/>
            <a:chExt cx="6353171" cy="1560288"/>
          </a:xfrm>
        </p:grpSpPr>
        <p:sp>
          <p:nvSpPr>
            <p:cNvPr id="22" name="Arrondir un rectangle avec un coin du même côté 4"/>
            <p:cNvSpPr/>
            <p:nvPr/>
          </p:nvSpPr>
          <p:spPr bwMode="auto">
            <a:xfrm rot="5400000">
              <a:off x="3621697" y="-311539"/>
              <a:ext cx="1548174" cy="4276725"/>
            </a:xfrm>
            <a:prstGeom prst="round2SameRect">
              <a:avLst>
                <a:gd name="adj1" fmla="val 5501"/>
                <a:gd name="adj2" fmla="val 0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marL="336076" marR="0" lvl="1" defTabSz="91418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/>
                </a:buClr>
                <a:buSzPct val="90000"/>
                <a:tabLst/>
                <a:defRPr/>
              </a:pPr>
              <a:r>
                <a:rPr kumimoji="0" lang="fr-FR" sz="18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develop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336076" marR="0" lvl="1" defTabSz="91418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/>
                </a:buClr>
                <a:buSzPct val="90000"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0.1.0-alpha.4</a:t>
              </a:r>
            </a:p>
            <a:p>
              <a:pPr marL="336076" marR="0" lvl="1" defTabSz="91418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/>
                </a:buClr>
                <a:buSzPct val="90000"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Version de développement</a:t>
              </a:r>
            </a:p>
          </p:txBody>
        </p:sp>
        <p:sp>
          <p:nvSpPr>
            <p:cNvPr id="23" name="Triangle isocèle 5"/>
            <p:cNvSpPr/>
            <p:nvPr/>
          </p:nvSpPr>
          <p:spPr bwMode="auto">
            <a:xfrm rot="5400000">
              <a:off x="1541085" y="1620462"/>
              <a:ext cx="1527927" cy="457200"/>
            </a:xfrm>
            <a:prstGeom prst="triangle">
              <a:avLst>
                <a:gd name="adj" fmla="val 50368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defTabSz="9142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Arrondir un rectangle avec un coin du même côté 6"/>
            <p:cNvSpPr/>
            <p:nvPr/>
          </p:nvSpPr>
          <p:spPr bwMode="auto">
            <a:xfrm rot="16200000">
              <a:off x="345698" y="920374"/>
              <a:ext cx="1527927" cy="1857374"/>
            </a:xfrm>
            <a:prstGeom prst="round2SameRect">
              <a:avLst>
                <a:gd name="adj1" fmla="val 6411"/>
                <a:gd name="adj2" fmla="val 0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vert" anchor="ctr" anchorCtr="1"/>
            <a:lstStyle/>
            <a:p>
              <a:pPr marL="0" marR="0" lvl="0" indent="0" algn="ctr" defTabSz="9142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5C2D9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Integration</a:t>
              </a:r>
              <a:br>
                <a:rPr kumimoji="0" lang="fr-F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C2D9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fr-F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C2D9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« INT »</a:t>
              </a:r>
            </a:p>
          </p:txBody>
        </p:sp>
      </p:grpSp>
      <p:grpSp>
        <p:nvGrpSpPr>
          <p:cNvPr id="25" name="Groupe 7"/>
          <p:cNvGrpSpPr>
            <a:grpSpLocks/>
          </p:cNvGrpSpPr>
          <p:nvPr/>
        </p:nvGrpSpPr>
        <p:grpSpPr bwMode="auto">
          <a:xfrm>
            <a:off x="941616" y="3214907"/>
            <a:ext cx="6353175" cy="990489"/>
            <a:chOff x="180975" y="1052739"/>
            <a:chExt cx="6647121" cy="1561059"/>
          </a:xfrm>
        </p:grpSpPr>
        <p:sp>
          <p:nvSpPr>
            <p:cNvPr id="26" name="Arrondir un rectangle avec un coin du même côté 8"/>
            <p:cNvSpPr/>
            <p:nvPr/>
          </p:nvSpPr>
          <p:spPr bwMode="auto">
            <a:xfrm rot="5400000">
              <a:off x="3816708" y="-410476"/>
              <a:ext cx="1548173" cy="4474603"/>
            </a:xfrm>
            <a:prstGeom prst="round2SameRect">
              <a:avLst>
                <a:gd name="adj1" fmla="val 5501"/>
                <a:gd name="adj2" fmla="val 0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marL="336076" marR="0" lvl="1" defTabSz="91418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/>
                </a:buClr>
                <a:buSzPct val="90000"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release/* ou </a:t>
              </a:r>
              <a:r>
                <a:rPr kumimoji="0" lang="fr-FR" sz="18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hotfix</a:t>
              </a: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/*</a:t>
              </a:r>
            </a:p>
            <a:p>
              <a:pPr marL="336076" marR="0" lvl="1" defTabSz="91418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/>
                </a:buClr>
                <a:buSzPct val="90000"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1.0.0-beta.0</a:t>
              </a:r>
            </a:p>
            <a:p>
              <a:pPr marL="336076" marR="0" lvl="1" defTabSz="91418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/>
                </a:buClr>
                <a:buSzPct val="90000"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Version à tester</a:t>
              </a:r>
            </a:p>
          </p:txBody>
        </p:sp>
        <p:sp>
          <p:nvSpPr>
            <p:cNvPr id="27" name="Triangle isocèle 9"/>
            <p:cNvSpPr/>
            <p:nvPr/>
          </p:nvSpPr>
          <p:spPr bwMode="auto">
            <a:xfrm rot="5400000">
              <a:off x="1628784" y="1621235"/>
              <a:ext cx="1527927" cy="457200"/>
            </a:xfrm>
            <a:prstGeom prst="triangle">
              <a:avLst>
                <a:gd name="adj" fmla="val 50368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defTabSz="9142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Arrondir un rectangle avec un coin du même côté 10"/>
            <p:cNvSpPr/>
            <p:nvPr/>
          </p:nvSpPr>
          <p:spPr bwMode="auto">
            <a:xfrm rot="16200000">
              <a:off x="388667" y="877405"/>
              <a:ext cx="1527927" cy="1943312"/>
            </a:xfrm>
            <a:prstGeom prst="round2SameRect">
              <a:avLst>
                <a:gd name="adj1" fmla="val 6411"/>
                <a:gd name="adj2" fmla="val 0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vert" anchor="ctr" anchorCtr="1"/>
            <a:lstStyle/>
            <a:p>
              <a:pPr marL="0" marR="0" lvl="0" indent="0" algn="ctr" defTabSz="9142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C2D9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Validation</a:t>
              </a:r>
              <a:br>
                <a:rPr kumimoji="0" lang="fr-F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C2D9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fr-F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C2D9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« VAL »</a:t>
              </a:r>
            </a:p>
          </p:txBody>
        </p:sp>
      </p:grpSp>
      <p:grpSp>
        <p:nvGrpSpPr>
          <p:cNvPr id="29" name="Groupe 11"/>
          <p:cNvGrpSpPr>
            <a:grpSpLocks/>
          </p:cNvGrpSpPr>
          <p:nvPr/>
        </p:nvGrpSpPr>
        <p:grpSpPr bwMode="auto">
          <a:xfrm>
            <a:off x="941616" y="4264709"/>
            <a:ext cx="6353174" cy="990000"/>
            <a:chOff x="180975" y="1052737"/>
            <a:chExt cx="6353171" cy="1560288"/>
          </a:xfrm>
        </p:grpSpPr>
        <p:sp>
          <p:nvSpPr>
            <p:cNvPr id="30" name="Arrondir un rectangle avec un coin du même côté 12"/>
            <p:cNvSpPr/>
            <p:nvPr/>
          </p:nvSpPr>
          <p:spPr bwMode="auto">
            <a:xfrm rot="5400000">
              <a:off x="3621697" y="-311539"/>
              <a:ext cx="1548174" cy="4276725"/>
            </a:xfrm>
            <a:prstGeom prst="round2SameRect">
              <a:avLst>
                <a:gd name="adj1" fmla="val 5501"/>
                <a:gd name="adj2" fmla="val 0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marL="336076" marR="0" lvl="1" defTabSz="91418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/>
                </a:buClr>
                <a:buSzPct val="90000"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master</a:t>
              </a:r>
            </a:p>
            <a:p>
              <a:pPr marL="336076" marR="0" lvl="1" defTabSz="91418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/>
                </a:buClr>
                <a:buSzPct val="90000"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1.0.0+0</a:t>
              </a:r>
            </a:p>
            <a:p>
              <a:pPr marL="336076" marR="0" lvl="1" defTabSz="91418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/>
                </a:buClr>
                <a:buSzPct val="90000"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Données de production</a:t>
              </a:r>
            </a:p>
          </p:txBody>
        </p:sp>
        <p:sp>
          <p:nvSpPr>
            <p:cNvPr id="31" name="Triangle isocèle 13"/>
            <p:cNvSpPr/>
            <p:nvPr/>
          </p:nvSpPr>
          <p:spPr bwMode="auto">
            <a:xfrm rot="5400000">
              <a:off x="1541085" y="1620462"/>
              <a:ext cx="1527927" cy="457200"/>
            </a:xfrm>
            <a:prstGeom prst="triangle">
              <a:avLst>
                <a:gd name="adj" fmla="val 50368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defTabSz="9142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Arrondir un rectangle avec un coin du même côté 14"/>
            <p:cNvSpPr/>
            <p:nvPr/>
          </p:nvSpPr>
          <p:spPr bwMode="auto">
            <a:xfrm rot="16200000">
              <a:off x="345698" y="920374"/>
              <a:ext cx="1527927" cy="1857374"/>
            </a:xfrm>
            <a:prstGeom prst="round2SameRect">
              <a:avLst>
                <a:gd name="adj1" fmla="val 6411"/>
                <a:gd name="adj2" fmla="val 0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vert" anchor="ctr" anchorCtr="1"/>
            <a:lstStyle/>
            <a:p>
              <a:pPr marL="0" marR="0" lvl="0" indent="0" algn="ctr" defTabSz="9142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5C2D9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Preproduction</a:t>
              </a:r>
              <a:br>
                <a:rPr kumimoji="0" lang="fr-F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C2D9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fr-F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C2D9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« PRE »</a:t>
              </a:r>
            </a:p>
          </p:txBody>
        </p:sp>
      </p:grpSp>
      <p:grpSp>
        <p:nvGrpSpPr>
          <p:cNvPr id="33" name="Groupe 11"/>
          <p:cNvGrpSpPr>
            <a:grpSpLocks/>
          </p:cNvGrpSpPr>
          <p:nvPr/>
        </p:nvGrpSpPr>
        <p:grpSpPr bwMode="auto">
          <a:xfrm>
            <a:off x="941616" y="5314510"/>
            <a:ext cx="6355522" cy="990000"/>
            <a:chOff x="180975" y="1052737"/>
            <a:chExt cx="6355519" cy="1560288"/>
          </a:xfrm>
        </p:grpSpPr>
        <p:sp>
          <p:nvSpPr>
            <p:cNvPr id="34" name="Arrondir un rectangle avec un coin du même côté 12"/>
            <p:cNvSpPr/>
            <p:nvPr/>
          </p:nvSpPr>
          <p:spPr bwMode="auto">
            <a:xfrm rot="5400000">
              <a:off x="3622871" y="-312712"/>
              <a:ext cx="1548174" cy="4279072"/>
            </a:xfrm>
            <a:prstGeom prst="round2SameRect">
              <a:avLst>
                <a:gd name="adj1" fmla="val 5501"/>
                <a:gd name="adj2" fmla="val 0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marL="336076" marR="0" lvl="1" defTabSz="91418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FFFF"/>
                </a:buClr>
                <a:buSzPct val="90000"/>
                <a:tabLst/>
                <a:defRPr/>
              </a:pPr>
              <a:r>
                <a: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Déploiement initié manuellement après approbation</a:t>
              </a:r>
            </a:p>
          </p:txBody>
        </p:sp>
        <p:sp>
          <p:nvSpPr>
            <p:cNvPr id="35" name="Triangle isocèle 13"/>
            <p:cNvSpPr/>
            <p:nvPr/>
          </p:nvSpPr>
          <p:spPr bwMode="auto">
            <a:xfrm rot="5400000">
              <a:off x="1541085" y="1620462"/>
              <a:ext cx="1527927" cy="457200"/>
            </a:xfrm>
            <a:prstGeom prst="triangle">
              <a:avLst>
                <a:gd name="adj" fmla="val 50368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defTabSz="9142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Arrondir un rectangle avec un coin du même côté 14"/>
            <p:cNvSpPr/>
            <p:nvPr/>
          </p:nvSpPr>
          <p:spPr bwMode="auto">
            <a:xfrm rot="16200000">
              <a:off x="345698" y="920374"/>
              <a:ext cx="1527927" cy="1857374"/>
            </a:xfrm>
            <a:prstGeom prst="round2SameRect">
              <a:avLst>
                <a:gd name="adj1" fmla="val 6411"/>
                <a:gd name="adj2" fmla="val 0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vert" anchor="ctr" anchorCtr="1"/>
            <a:lstStyle/>
            <a:p>
              <a:pPr marL="0" marR="0" lvl="0" indent="0" algn="ctr" defTabSz="9142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C2D9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Production</a:t>
              </a:r>
              <a:br>
                <a:rPr kumimoji="0" lang="fr-F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C2D9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fr-F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C2D9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« PRO »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213806" y="1629458"/>
            <a:ext cx="1051200" cy="4477369"/>
            <a:chOff x="8213806" y="1629458"/>
            <a:chExt cx="1051200" cy="4477369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7895" y="1629458"/>
              <a:ext cx="614311" cy="614311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3806" y="2435896"/>
              <a:ext cx="525600" cy="5256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9406" y="2437605"/>
              <a:ext cx="525600" cy="5256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3806" y="3426808"/>
              <a:ext cx="525600" cy="5256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9406" y="3428517"/>
              <a:ext cx="525600" cy="52560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3806" y="4516240"/>
              <a:ext cx="525600" cy="52560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9406" y="4517949"/>
              <a:ext cx="525600" cy="52560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3806" y="5579518"/>
              <a:ext cx="525600" cy="52560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9406" y="5581227"/>
              <a:ext cx="525600" cy="52560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9932864" y="1514546"/>
            <a:ext cx="1643058" cy="4628328"/>
            <a:chOff x="9932864" y="1514546"/>
            <a:chExt cx="1643058" cy="4628328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32864" y="1514546"/>
              <a:ext cx="872031" cy="87203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09823" y="2435896"/>
              <a:ext cx="525600" cy="5256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09823" y="4516240"/>
              <a:ext cx="525600" cy="5256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09823" y="5579518"/>
              <a:ext cx="525600" cy="5256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09823" y="3426808"/>
              <a:ext cx="525600" cy="5256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9434" y="5653619"/>
              <a:ext cx="266488" cy="30245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3270" y="5846381"/>
              <a:ext cx="296493" cy="296493"/>
            </a:xfrm>
            <a:prstGeom prst="rect">
              <a:avLst/>
            </a:prstGeom>
          </p:spPr>
        </p:pic>
        <p:pic>
          <p:nvPicPr>
            <p:cNvPr id="54" name="Content Placeholder 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3270" y="5522029"/>
              <a:ext cx="296493" cy="263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688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Hockey App</a:t>
            </a:r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All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is</a:t>
            </a:r>
            <a:endParaRPr lang="fr-FR" dirty="0"/>
          </a:p>
        </p:txBody>
      </p:sp>
      <p:grpSp>
        <p:nvGrpSpPr>
          <p:cNvPr id="6" name="Group 5"/>
          <p:cNvGrpSpPr/>
          <p:nvPr/>
        </p:nvGrpSpPr>
        <p:grpSpPr>
          <a:xfrm>
            <a:off x="1822440" y="1988133"/>
            <a:ext cx="2466130" cy="4427336"/>
            <a:chOff x="1646237" y="2145203"/>
            <a:chExt cx="2466130" cy="4427336"/>
          </a:xfrm>
        </p:grpSpPr>
        <p:sp>
          <p:nvSpPr>
            <p:cNvPr id="16" name="Rectangle 15"/>
            <p:cNvSpPr/>
            <p:nvPr/>
          </p:nvSpPr>
          <p:spPr bwMode="gray">
            <a:xfrm>
              <a:off x="1646237" y="2145203"/>
              <a:ext cx="2466130" cy="442733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640080" rIns="182880" bIns="14630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600" spc="30" dirty="0">
                  <a:solidFill>
                    <a:prstClr val="white"/>
                  </a:solidFill>
                  <a:latin typeface="+mj-lt"/>
                  <a:cs typeface="Segoe UI" pitchFamily="34" charset="0"/>
                </a:rPr>
                <a:t>Télécharger vos </a:t>
              </a:r>
              <a:r>
                <a:rPr lang="fr-FR" sz="1600" spc="30" dirty="0" err="1">
                  <a:solidFill>
                    <a:prstClr val="white"/>
                  </a:solidFill>
                  <a:latin typeface="+mj-lt"/>
                  <a:cs typeface="Segoe UI" pitchFamily="34" charset="0"/>
                </a:rPr>
                <a:t>builds</a:t>
              </a:r>
              <a:r>
                <a:rPr lang="fr-FR" sz="1600" spc="30" dirty="0">
                  <a:solidFill>
                    <a:prstClr val="white"/>
                  </a:solidFill>
                  <a:latin typeface="+mj-lt"/>
                  <a:cs typeface="Segoe UI" pitchFamily="34" charset="0"/>
                </a:rPr>
                <a:t>, informer vos utilisateurs, et installer l'application directement sur les </a:t>
              </a:r>
              <a:r>
                <a:rPr lang="fr-FR" sz="1600" spc="30" dirty="0" err="1">
                  <a:solidFill>
                    <a:prstClr val="white"/>
                  </a:solidFill>
                  <a:latin typeface="+mj-lt"/>
                  <a:cs typeface="Segoe UI" pitchFamily="34" charset="0"/>
                </a:rPr>
                <a:t>devices</a:t>
              </a:r>
              <a:endParaRPr lang="en-US" sz="1600" dirty="0">
                <a:solidFill>
                  <a:prstClr val="white"/>
                </a:solidFill>
                <a:latin typeface="+mj-lt"/>
                <a:cs typeface="Segoe UI" pitchFamily="34" charset="0"/>
              </a:endParaRPr>
            </a:p>
          </p:txBody>
        </p:sp>
        <p:sp>
          <p:nvSpPr>
            <p:cNvPr id="17" name="Rectangle 4"/>
            <p:cNvSpPr/>
            <p:nvPr/>
          </p:nvSpPr>
          <p:spPr bwMode="gray">
            <a:xfrm>
              <a:off x="1646237" y="2145203"/>
              <a:ext cx="2466130" cy="931467"/>
            </a:xfrm>
            <a:custGeom>
              <a:avLst/>
              <a:gdLst>
                <a:gd name="connsiteX0" fmla="*/ 0 w 2428875"/>
                <a:gd name="connsiteY0" fmla="*/ 0 h 681037"/>
                <a:gd name="connsiteX1" fmla="*/ 2428875 w 2428875"/>
                <a:gd name="connsiteY1" fmla="*/ 0 h 681037"/>
                <a:gd name="connsiteX2" fmla="*/ 2428875 w 2428875"/>
                <a:gd name="connsiteY2" fmla="*/ 681037 h 681037"/>
                <a:gd name="connsiteX3" fmla="*/ 0 w 2428875"/>
                <a:gd name="connsiteY3" fmla="*/ 681037 h 681037"/>
                <a:gd name="connsiteX4" fmla="*/ 0 w 2428875"/>
                <a:gd name="connsiteY4" fmla="*/ 0 h 681037"/>
                <a:gd name="connsiteX0" fmla="*/ 0 w 2428875"/>
                <a:gd name="connsiteY0" fmla="*/ 0 h 681037"/>
                <a:gd name="connsiteX1" fmla="*/ 2428875 w 2428875"/>
                <a:gd name="connsiteY1" fmla="*/ 0 h 681037"/>
                <a:gd name="connsiteX2" fmla="*/ 2428875 w 2428875"/>
                <a:gd name="connsiteY2" fmla="*/ 681037 h 681037"/>
                <a:gd name="connsiteX3" fmla="*/ 4333 w 2428875"/>
                <a:gd name="connsiteY3" fmla="*/ 429685 h 681037"/>
                <a:gd name="connsiteX4" fmla="*/ 0 w 2428875"/>
                <a:gd name="connsiteY4" fmla="*/ 0 h 681037"/>
                <a:gd name="connsiteX0" fmla="*/ 0 w 2433209"/>
                <a:gd name="connsiteY0" fmla="*/ 0 h 763376"/>
                <a:gd name="connsiteX1" fmla="*/ 2428875 w 2433209"/>
                <a:gd name="connsiteY1" fmla="*/ 0 h 763376"/>
                <a:gd name="connsiteX2" fmla="*/ 2433209 w 2433209"/>
                <a:gd name="connsiteY2" fmla="*/ 763376 h 763376"/>
                <a:gd name="connsiteX3" fmla="*/ 4333 w 2433209"/>
                <a:gd name="connsiteY3" fmla="*/ 429685 h 763376"/>
                <a:gd name="connsiteX4" fmla="*/ 0 w 2433209"/>
                <a:gd name="connsiteY4" fmla="*/ 0 h 76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3209" h="763376">
                  <a:moveTo>
                    <a:pt x="0" y="0"/>
                  </a:moveTo>
                  <a:lnTo>
                    <a:pt x="2428875" y="0"/>
                  </a:lnTo>
                  <a:cubicBezTo>
                    <a:pt x="2430320" y="254459"/>
                    <a:pt x="2431764" y="508917"/>
                    <a:pt x="2433209" y="763376"/>
                  </a:cubicBezTo>
                  <a:lnTo>
                    <a:pt x="4333" y="429685"/>
                  </a:lnTo>
                  <a:cubicBezTo>
                    <a:pt x="2889" y="286457"/>
                    <a:pt x="1444" y="143228"/>
                    <a:pt x="0" y="0"/>
                  </a:cubicBezTo>
                  <a:close/>
                </a:path>
              </a:pathLst>
            </a:cu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 Semibold" panose="020B0702040204020203" pitchFamily="34" charset="0"/>
                </a:rPr>
                <a:t>Distribution </a:t>
              </a:r>
              <a:r>
                <a:rPr lang="en-US" sz="2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 Semibold" panose="020B0702040204020203" pitchFamily="34" charset="0"/>
                </a:rPr>
                <a:t>Beta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9302" y="3008309"/>
              <a:ext cx="1620000" cy="162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4933958" y="1987247"/>
            <a:ext cx="2466129" cy="4428222"/>
            <a:chOff x="4829654" y="1673287"/>
            <a:chExt cx="2466129" cy="4428222"/>
          </a:xfrm>
        </p:grpSpPr>
        <p:sp>
          <p:nvSpPr>
            <p:cNvPr id="13" name="Rectangle 12"/>
            <p:cNvSpPr/>
            <p:nvPr/>
          </p:nvSpPr>
          <p:spPr bwMode="gray">
            <a:xfrm>
              <a:off x="4829654" y="1674173"/>
              <a:ext cx="2466129" cy="442733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640080" rIns="182880" bIns="14630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pc="30" dirty="0">
                  <a:solidFill>
                    <a:schemeClr val="bg1"/>
                  </a:solidFill>
                  <a:latin typeface="+mj-lt"/>
                  <a:cs typeface="Segoe UI" pitchFamily="34" charset="0"/>
                </a:rPr>
                <a:t>Suivre la qualité de votre application et obtenir des rapports d'erreur complets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4"/>
            <p:cNvSpPr/>
            <p:nvPr/>
          </p:nvSpPr>
          <p:spPr bwMode="gray">
            <a:xfrm>
              <a:off x="4829654" y="1673287"/>
              <a:ext cx="2466129" cy="932353"/>
            </a:xfrm>
            <a:custGeom>
              <a:avLst/>
              <a:gdLst>
                <a:gd name="connsiteX0" fmla="*/ 0 w 2428875"/>
                <a:gd name="connsiteY0" fmla="*/ 0 h 681037"/>
                <a:gd name="connsiteX1" fmla="*/ 2428875 w 2428875"/>
                <a:gd name="connsiteY1" fmla="*/ 0 h 681037"/>
                <a:gd name="connsiteX2" fmla="*/ 2428875 w 2428875"/>
                <a:gd name="connsiteY2" fmla="*/ 681037 h 681037"/>
                <a:gd name="connsiteX3" fmla="*/ 0 w 2428875"/>
                <a:gd name="connsiteY3" fmla="*/ 681037 h 681037"/>
                <a:gd name="connsiteX4" fmla="*/ 0 w 2428875"/>
                <a:gd name="connsiteY4" fmla="*/ 0 h 681037"/>
                <a:gd name="connsiteX0" fmla="*/ 0 w 2428875"/>
                <a:gd name="connsiteY0" fmla="*/ 0 h 681037"/>
                <a:gd name="connsiteX1" fmla="*/ 2428875 w 2428875"/>
                <a:gd name="connsiteY1" fmla="*/ 0 h 681037"/>
                <a:gd name="connsiteX2" fmla="*/ 2428875 w 2428875"/>
                <a:gd name="connsiteY2" fmla="*/ 681037 h 681037"/>
                <a:gd name="connsiteX3" fmla="*/ 4333 w 2428875"/>
                <a:gd name="connsiteY3" fmla="*/ 429685 h 681037"/>
                <a:gd name="connsiteX4" fmla="*/ 0 w 2428875"/>
                <a:gd name="connsiteY4" fmla="*/ 0 h 681037"/>
                <a:gd name="connsiteX0" fmla="*/ 0 w 2433209"/>
                <a:gd name="connsiteY0" fmla="*/ 0 h 763376"/>
                <a:gd name="connsiteX1" fmla="*/ 2428875 w 2433209"/>
                <a:gd name="connsiteY1" fmla="*/ 0 h 763376"/>
                <a:gd name="connsiteX2" fmla="*/ 2433209 w 2433209"/>
                <a:gd name="connsiteY2" fmla="*/ 763376 h 763376"/>
                <a:gd name="connsiteX3" fmla="*/ 4333 w 2433209"/>
                <a:gd name="connsiteY3" fmla="*/ 429685 h 763376"/>
                <a:gd name="connsiteX4" fmla="*/ 0 w 2433209"/>
                <a:gd name="connsiteY4" fmla="*/ 0 h 76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3209" h="763376">
                  <a:moveTo>
                    <a:pt x="0" y="0"/>
                  </a:moveTo>
                  <a:lnTo>
                    <a:pt x="2428875" y="0"/>
                  </a:lnTo>
                  <a:cubicBezTo>
                    <a:pt x="2430320" y="254459"/>
                    <a:pt x="2431764" y="508917"/>
                    <a:pt x="2433209" y="763376"/>
                  </a:cubicBezTo>
                  <a:lnTo>
                    <a:pt x="4333" y="429685"/>
                  </a:lnTo>
                  <a:cubicBezTo>
                    <a:pt x="2889" y="286457"/>
                    <a:pt x="1444" y="143228"/>
                    <a:pt x="0" y="0"/>
                  </a:cubicBezTo>
                  <a:close/>
                </a:path>
              </a:pathLst>
            </a:cu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 Semibold" panose="020B0702040204020203" pitchFamily="34" charset="0"/>
                </a:rPr>
                <a:t>Crash Reporting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519" y="2509812"/>
              <a:ext cx="1620000" cy="162000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045475" y="1987246"/>
            <a:ext cx="2466129" cy="4428223"/>
            <a:chOff x="8047688" y="1673286"/>
            <a:chExt cx="2466129" cy="4428223"/>
          </a:xfrm>
        </p:grpSpPr>
        <p:sp>
          <p:nvSpPr>
            <p:cNvPr id="10" name="Rectangle 9"/>
            <p:cNvSpPr/>
            <p:nvPr/>
          </p:nvSpPr>
          <p:spPr bwMode="gray">
            <a:xfrm>
              <a:off x="8047688" y="1673287"/>
              <a:ext cx="2466129" cy="4428222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640080" rIns="182880" bIns="14630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fr-FR" dirty="0">
                  <a:cs typeface="Segoe UI" pitchFamily="34" charset="0"/>
                </a:rPr>
                <a:t>Comprendre comment les utilisateurs adoptent et utilisent votre application</a:t>
              </a:r>
              <a:endParaRPr lang="en-US" dirty="0">
                <a:cs typeface="Segoe UI" pitchFamily="34" charset="0"/>
              </a:endParaRPr>
            </a:p>
          </p:txBody>
        </p:sp>
        <p:sp>
          <p:nvSpPr>
            <p:cNvPr id="11" name="Rectangle 4"/>
            <p:cNvSpPr/>
            <p:nvPr/>
          </p:nvSpPr>
          <p:spPr bwMode="gray">
            <a:xfrm>
              <a:off x="8047688" y="1673286"/>
              <a:ext cx="2466129" cy="932353"/>
            </a:xfrm>
            <a:custGeom>
              <a:avLst/>
              <a:gdLst>
                <a:gd name="connsiteX0" fmla="*/ 0 w 2428875"/>
                <a:gd name="connsiteY0" fmla="*/ 0 h 681037"/>
                <a:gd name="connsiteX1" fmla="*/ 2428875 w 2428875"/>
                <a:gd name="connsiteY1" fmla="*/ 0 h 681037"/>
                <a:gd name="connsiteX2" fmla="*/ 2428875 w 2428875"/>
                <a:gd name="connsiteY2" fmla="*/ 681037 h 681037"/>
                <a:gd name="connsiteX3" fmla="*/ 0 w 2428875"/>
                <a:gd name="connsiteY3" fmla="*/ 681037 h 681037"/>
                <a:gd name="connsiteX4" fmla="*/ 0 w 2428875"/>
                <a:gd name="connsiteY4" fmla="*/ 0 h 681037"/>
                <a:gd name="connsiteX0" fmla="*/ 0 w 2428875"/>
                <a:gd name="connsiteY0" fmla="*/ 0 h 681037"/>
                <a:gd name="connsiteX1" fmla="*/ 2428875 w 2428875"/>
                <a:gd name="connsiteY1" fmla="*/ 0 h 681037"/>
                <a:gd name="connsiteX2" fmla="*/ 2428875 w 2428875"/>
                <a:gd name="connsiteY2" fmla="*/ 681037 h 681037"/>
                <a:gd name="connsiteX3" fmla="*/ 4333 w 2428875"/>
                <a:gd name="connsiteY3" fmla="*/ 429685 h 681037"/>
                <a:gd name="connsiteX4" fmla="*/ 0 w 2428875"/>
                <a:gd name="connsiteY4" fmla="*/ 0 h 681037"/>
                <a:gd name="connsiteX0" fmla="*/ 0 w 2433209"/>
                <a:gd name="connsiteY0" fmla="*/ 0 h 763376"/>
                <a:gd name="connsiteX1" fmla="*/ 2428875 w 2433209"/>
                <a:gd name="connsiteY1" fmla="*/ 0 h 763376"/>
                <a:gd name="connsiteX2" fmla="*/ 2433209 w 2433209"/>
                <a:gd name="connsiteY2" fmla="*/ 763376 h 763376"/>
                <a:gd name="connsiteX3" fmla="*/ 4333 w 2433209"/>
                <a:gd name="connsiteY3" fmla="*/ 429685 h 763376"/>
                <a:gd name="connsiteX4" fmla="*/ 0 w 2433209"/>
                <a:gd name="connsiteY4" fmla="*/ 0 h 76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3209" h="763376">
                  <a:moveTo>
                    <a:pt x="0" y="0"/>
                  </a:moveTo>
                  <a:lnTo>
                    <a:pt x="2428875" y="0"/>
                  </a:lnTo>
                  <a:cubicBezTo>
                    <a:pt x="2430320" y="254459"/>
                    <a:pt x="2431764" y="508917"/>
                    <a:pt x="2433209" y="763376"/>
                  </a:cubicBezTo>
                  <a:lnTo>
                    <a:pt x="4333" y="429685"/>
                  </a:lnTo>
                  <a:cubicBezTo>
                    <a:pt x="2889" y="286457"/>
                    <a:pt x="1444" y="143228"/>
                    <a:pt x="0" y="0"/>
                  </a:cubicBezTo>
                  <a:close/>
                </a:path>
              </a:pathLst>
            </a:cu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Segoe UI" pitchFamily="34" charset="0"/>
                  <a:cs typeface="Segoe UI Semibold" panose="020B0702040204020203" pitchFamily="34" charset="0"/>
                </a:rPr>
                <a:t>Monitoring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416" y="2509812"/>
              <a:ext cx="1620000" cy="162000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379" y="3133437"/>
            <a:ext cx="114826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9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C’est compliqué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		Des plateformes et technologies 			variées</a:t>
            </a:r>
          </a:p>
          <a:p>
            <a:endParaRPr lang="fr-FR" dirty="0"/>
          </a:p>
          <a:p>
            <a:r>
              <a:rPr lang="fr-FR" dirty="0"/>
              <a:t>		Des tailles et résolutions différentes</a:t>
            </a:r>
          </a:p>
          <a:p>
            <a:endParaRPr lang="fr-FR" dirty="0"/>
          </a:p>
          <a:p>
            <a:r>
              <a:rPr lang="fr-FR" dirty="0"/>
              <a:t>		De multiples navigateurs</a:t>
            </a:r>
          </a:p>
          <a:p>
            <a:endParaRPr lang="fr-FR" dirty="0"/>
          </a:p>
          <a:p>
            <a:r>
              <a:rPr lang="fr-FR" dirty="0"/>
              <a:t>		La gestion du </a:t>
            </a:r>
            <a:r>
              <a:rPr lang="fr-FR" dirty="0" err="1"/>
              <a:t>device</a:t>
            </a:r>
            <a:r>
              <a:rPr lang="fr-FR" dirty="0"/>
              <a:t> et du réseau 			« instable » (ex. dans le métro)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Développer des </a:t>
            </a:r>
            <a:r>
              <a:rPr lang="fr-FR" dirty="0" err="1"/>
              <a:t>apps</a:t>
            </a:r>
            <a:r>
              <a:rPr lang="fr-FR" dirty="0"/>
              <a:t> mobiles de qualité</a:t>
            </a:r>
          </a:p>
        </p:txBody>
      </p:sp>
      <p:grpSp>
        <p:nvGrpSpPr>
          <p:cNvPr id="6" name="Groupe 15"/>
          <p:cNvGrpSpPr/>
          <p:nvPr/>
        </p:nvGrpSpPr>
        <p:grpSpPr>
          <a:xfrm>
            <a:off x="504682" y="2429664"/>
            <a:ext cx="1057885" cy="603652"/>
            <a:chOff x="267900" y="1053695"/>
            <a:chExt cx="2247900" cy="1282700"/>
          </a:xfrm>
        </p:grpSpPr>
        <p:sp>
          <p:nvSpPr>
            <p:cNvPr id="7" name="object 9"/>
            <p:cNvSpPr/>
            <p:nvPr/>
          </p:nvSpPr>
          <p:spPr>
            <a:xfrm>
              <a:off x="1087050" y="1072745"/>
              <a:ext cx="622300" cy="1219200"/>
            </a:xfrm>
            <a:custGeom>
              <a:avLst/>
              <a:gdLst/>
              <a:ahLst/>
              <a:cxnLst/>
              <a:rect l="l" t="t" r="r" b="b"/>
              <a:pathLst>
                <a:path w="622300" h="1219200">
                  <a:moveTo>
                    <a:pt x="0" y="45639"/>
                  </a:moveTo>
                  <a:lnTo>
                    <a:pt x="18138" y="9213"/>
                  </a:lnTo>
                  <a:lnTo>
                    <a:pt x="576659" y="0"/>
                  </a:lnTo>
                  <a:lnTo>
                    <a:pt x="590865" y="2254"/>
                  </a:lnTo>
                  <a:lnTo>
                    <a:pt x="619671" y="30337"/>
                  </a:lnTo>
                  <a:lnTo>
                    <a:pt x="622300" y="1173560"/>
                  </a:lnTo>
                  <a:lnTo>
                    <a:pt x="620046" y="1187765"/>
                  </a:lnTo>
                  <a:lnTo>
                    <a:pt x="591962" y="1216571"/>
                  </a:lnTo>
                  <a:lnTo>
                    <a:pt x="45640" y="1219200"/>
                  </a:lnTo>
                  <a:lnTo>
                    <a:pt x="31434" y="1216945"/>
                  </a:lnTo>
                  <a:lnTo>
                    <a:pt x="2628" y="1188862"/>
                  </a:lnTo>
                  <a:lnTo>
                    <a:pt x="0" y="45639"/>
                  </a:lnTo>
                  <a:close/>
                </a:path>
              </a:pathLst>
            </a:custGeom>
            <a:ln w="25400">
              <a:solidFill>
                <a:srgbClr val="453249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object 10"/>
            <p:cNvSpPr/>
            <p:nvPr/>
          </p:nvSpPr>
          <p:spPr>
            <a:xfrm>
              <a:off x="1144200" y="1193395"/>
              <a:ext cx="508000" cy="914400"/>
            </a:xfrm>
            <a:custGeom>
              <a:avLst/>
              <a:gdLst/>
              <a:ahLst/>
              <a:cxnLst/>
              <a:rect l="l" t="t" r="r" b="b"/>
              <a:pathLst>
                <a:path w="508000" h="914400">
                  <a:moveTo>
                    <a:pt x="0" y="0"/>
                  </a:moveTo>
                  <a:lnTo>
                    <a:pt x="508000" y="0"/>
                  </a:lnTo>
                  <a:lnTo>
                    <a:pt x="5080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object 11"/>
            <p:cNvSpPr/>
            <p:nvPr/>
          </p:nvSpPr>
          <p:spPr>
            <a:xfrm>
              <a:off x="1144200" y="1193395"/>
              <a:ext cx="508000" cy="914400"/>
            </a:xfrm>
            <a:custGeom>
              <a:avLst/>
              <a:gdLst/>
              <a:ahLst/>
              <a:cxnLst/>
              <a:rect l="l" t="t" r="r" b="b"/>
              <a:pathLst>
                <a:path w="508000" h="914400">
                  <a:moveTo>
                    <a:pt x="0" y="0"/>
                  </a:moveTo>
                  <a:lnTo>
                    <a:pt x="508000" y="0"/>
                  </a:lnTo>
                  <a:lnTo>
                    <a:pt x="5080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object 12"/>
            <p:cNvSpPr/>
            <p:nvPr/>
          </p:nvSpPr>
          <p:spPr>
            <a:xfrm>
              <a:off x="1334700" y="2146180"/>
              <a:ext cx="138636" cy="126701"/>
            </a:xfrm>
            <a:custGeom>
              <a:avLst/>
              <a:gdLst/>
              <a:ahLst/>
              <a:cxnLst/>
              <a:rect l="l" t="t" r="r" b="b"/>
              <a:pathLst>
                <a:path w="138636" h="126701">
                  <a:moveTo>
                    <a:pt x="63186" y="0"/>
                  </a:moveTo>
                  <a:lnTo>
                    <a:pt x="23433" y="15761"/>
                  </a:lnTo>
                  <a:lnTo>
                    <a:pt x="1639" y="49474"/>
                  </a:lnTo>
                  <a:lnTo>
                    <a:pt x="0" y="63214"/>
                  </a:lnTo>
                  <a:lnTo>
                    <a:pt x="439" y="70372"/>
                  </a:lnTo>
                  <a:lnTo>
                    <a:pt x="18240" y="105855"/>
                  </a:lnTo>
                  <a:lnTo>
                    <a:pt x="55849" y="125248"/>
                  </a:lnTo>
                  <a:lnTo>
                    <a:pt x="71303" y="126701"/>
                  </a:lnTo>
                  <a:lnTo>
                    <a:pt x="85123" y="125163"/>
                  </a:lnTo>
                  <a:lnTo>
                    <a:pt x="119578" y="106244"/>
                  </a:lnTo>
                  <a:lnTo>
                    <a:pt x="137599" y="68408"/>
                  </a:lnTo>
                  <a:lnTo>
                    <a:pt x="138636" y="52157"/>
                  </a:lnTo>
                  <a:lnTo>
                    <a:pt x="134741" y="39873"/>
                  </a:lnTo>
                  <a:lnTo>
                    <a:pt x="107999" y="11039"/>
                  </a:lnTo>
                  <a:lnTo>
                    <a:pt x="631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object 13"/>
            <p:cNvSpPr/>
            <p:nvPr/>
          </p:nvSpPr>
          <p:spPr>
            <a:xfrm>
              <a:off x="1334700" y="2146180"/>
              <a:ext cx="138636" cy="126701"/>
            </a:xfrm>
            <a:custGeom>
              <a:avLst/>
              <a:gdLst/>
              <a:ahLst/>
              <a:cxnLst/>
              <a:rect l="l" t="t" r="r" b="b"/>
              <a:pathLst>
                <a:path w="138636" h="126701">
                  <a:moveTo>
                    <a:pt x="0" y="63214"/>
                  </a:moveTo>
                  <a:lnTo>
                    <a:pt x="13706" y="25429"/>
                  </a:lnTo>
                  <a:lnTo>
                    <a:pt x="48524" y="2728"/>
                  </a:lnTo>
                  <a:lnTo>
                    <a:pt x="63186" y="0"/>
                  </a:lnTo>
                  <a:lnTo>
                    <a:pt x="79773" y="1245"/>
                  </a:lnTo>
                  <a:lnTo>
                    <a:pt x="119207" y="19039"/>
                  </a:lnTo>
                  <a:lnTo>
                    <a:pt x="138636" y="52157"/>
                  </a:lnTo>
                  <a:lnTo>
                    <a:pt x="137599" y="68408"/>
                  </a:lnTo>
                  <a:lnTo>
                    <a:pt x="119578" y="106244"/>
                  </a:lnTo>
                  <a:lnTo>
                    <a:pt x="85123" y="125163"/>
                  </a:lnTo>
                  <a:lnTo>
                    <a:pt x="71303" y="126701"/>
                  </a:lnTo>
                  <a:lnTo>
                    <a:pt x="55849" y="125248"/>
                  </a:lnTo>
                  <a:lnTo>
                    <a:pt x="18240" y="105855"/>
                  </a:lnTo>
                  <a:lnTo>
                    <a:pt x="439" y="70372"/>
                  </a:lnTo>
                  <a:lnTo>
                    <a:pt x="0" y="63214"/>
                  </a:lnTo>
                  <a:close/>
                </a:path>
              </a:pathLst>
            </a:custGeom>
            <a:ln w="12700">
              <a:solidFill>
                <a:srgbClr val="9C9EA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object 14"/>
            <p:cNvSpPr/>
            <p:nvPr/>
          </p:nvSpPr>
          <p:spPr>
            <a:xfrm>
              <a:off x="1283900" y="1129895"/>
              <a:ext cx="228600" cy="1"/>
            </a:xfrm>
            <a:custGeom>
              <a:avLst/>
              <a:gdLst/>
              <a:ahLst/>
              <a:cxnLst/>
              <a:rect l="l" t="t" r="r" b="b"/>
              <a:pathLst>
                <a:path w="228600" h="1">
                  <a:moveTo>
                    <a:pt x="0" y="0"/>
                  </a:moveTo>
                  <a:lnTo>
                    <a:pt x="228600" y="1"/>
                  </a:lnTo>
                </a:path>
              </a:pathLst>
            </a:custGeom>
            <a:ln w="12700">
              <a:solidFill>
                <a:srgbClr val="00A982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" name="object 15"/>
            <p:cNvSpPr/>
            <p:nvPr/>
          </p:nvSpPr>
          <p:spPr>
            <a:xfrm>
              <a:off x="1239450" y="1517245"/>
              <a:ext cx="330200" cy="330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object 16"/>
            <p:cNvSpPr/>
            <p:nvPr/>
          </p:nvSpPr>
          <p:spPr>
            <a:xfrm>
              <a:off x="1893500" y="1053695"/>
              <a:ext cx="622300" cy="1270000"/>
            </a:xfrm>
            <a:custGeom>
              <a:avLst/>
              <a:gdLst/>
              <a:ahLst/>
              <a:cxnLst/>
              <a:rect l="l" t="t" r="r" b="b"/>
              <a:pathLst>
                <a:path w="622300" h="1270000">
                  <a:moveTo>
                    <a:pt x="0" y="108965"/>
                  </a:moveTo>
                  <a:lnTo>
                    <a:pt x="8381" y="66983"/>
                  </a:lnTo>
                  <a:lnTo>
                    <a:pt x="31265" y="32570"/>
                  </a:lnTo>
                  <a:lnTo>
                    <a:pt x="65260" y="9118"/>
                  </a:lnTo>
                  <a:lnTo>
                    <a:pt x="106977" y="17"/>
                  </a:lnTo>
                  <a:lnTo>
                    <a:pt x="513334" y="0"/>
                  </a:lnTo>
                  <a:lnTo>
                    <a:pt x="527960" y="973"/>
                  </a:lnTo>
                  <a:lnTo>
                    <a:pt x="567796" y="14565"/>
                  </a:lnTo>
                  <a:lnTo>
                    <a:pt x="598932" y="41529"/>
                  </a:lnTo>
                  <a:lnTo>
                    <a:pt x="617977" y="78476"/>
                  </a:lnTo>
                  <a:lnTo>
                    <a:pt x="622300" y="1161034"/>
                  </a:lnTo>
                  <a:lnTo>
                    <a:pt x="621326" y="1175660"/>
                  </a:lnTo>
                  <a:lnTo>
                    <a:pt x="607734" y="1215496"/>
                  </a:lnTo>
                  <a:lnTo>
                    <a:pt x="580770" y="1246631"/>
                  </a:lnTo>
                  <a:lnTo>
                    <a:pt x="543824" y="1265676"/>
                  </a:lnTo>
                  <a:lnTo>
                    <a:pt x="108965" y="1270000"/>
                  </a:lnTo>
                  <a:lnTo>
                    <a:pt x="94339" y="1269026"/>
                  </a:lnTo>
                  <a:lnTo>
                    <a:pt x="54503" y="1255434"/>
                  </a:lnTo>
                  <a:lnTo>
                    <a:pt x="23368" y="1228470"/>
                  </a:lnTo>
                  <a:lnTo>
                    <a:pt x="4323" y="1191524"/>
                  </a:lnTo>
                  <a:lnTo>
                    <a:pt x="0" y="108965"/>
                  </a:lnTo>
                  <a:close/>
                </a:path>
              </a:pathLst>
            </a:custGeom>
            <a:ln w="12700">
              <a:solidFill>
                <a:srgbClr val="453249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" name="object 17"/>
            <p:cNvSpPr/>
            <p:nvPr/>
          </p:nvSpPr>
          <p:spPr>
            <a:xfrm>
              <a:off x="1906200" y="1180695"/>
              <a:ext cx="584200" cy="1003300"/>
            </a:xfrm>
            <a:custGeom>
              <a:avLst/>
              <a:gdLst/>
              <a:ahLst/>
              <a:cxnLst/>
              <a:rect l="l" t="t" r="r" b="b"/>
              <a:pathLst>
                <a:path w="584200" h="1003300">
                  <a:moveTo>
                    <a:pt x="0" y="0"/>
                  </a:moveTo>
                  <a:lnTo>
                    <a:pt x="584200" y="0"/>
                  </a:lnTo>
                  <a:lnTo>
                    <a:pt x="584200" y="1003300"/>
                  </a:lnTo>
                  <a:lnTo>
                    <a:pt x="0" y="1003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" name="object 18"/>
            <p:cNvSpPr/>
            <p:nvPr/>
          </p:nvSpPr>
          <p:spPr>
            <a:xfrm>
              <a:off x="1906200" y="1180695"/>
              <a:ext cx="584200" cy="1003300"/>
            </a:xfrm>
            <a:custGeom>
              <a:avLst/>
              <a:gdLst/>
              <a:ahLst/>
              <a:cxnLst/>
              <a:rect l="l" t="t" r="r" b="b"/>
              <a:pathLst>
                <a:path w="584200" h="1003300">
                  <a:moveTo>
                    <a:pt x="0" y="0"/>
                  </a:moveTo>
                  <a:lnTo>
                    <a:pt x="584200" y="0"/>
                  </a:lnTo>
                  <a:lnTo>
                    <a:pt x="584200" y="1003300"/>
                  </a:lnTo>
                  <a:lnTo>
                    <a:pt x="0" y="1003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A982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" name="object 19"/>
            <p:cNvSpPr/>
            <p:nvPr/>
          </p:nvSpPr>
          <p:spPr>
            <a:xfrm>
              <a:off x="2115758" y="2203985"/>
              <a:ext cx="63488" cy="61542"/>
            </a:xfrm>
            <a:custGeom>
              <a:avLst/>
              <a:gdLst/>
              <a:ahLst/>
              <a:cxnLst/>
              <a:rect l="l" t="t" r="r" b="b"/>
              <a:pathLst>
                <a:path w="63488" h="61542">
                  <a:moveTo>
                    <a:pt x="24040" y="0"/>
                  </a:moveTo>
                  <a:lnTo>
                    <a:pt x="11666" y="6210"/>
                  </a:lnTo>
                  <a:lnTo>
                    <a:pt x="3157" y="16973"/>
                  </a:lnTo>
                  <a:lnTo>
                    <a:pt x="94" y="30362"/>
                  </a:lnTo>
                  <a:lnTo>
                    <a:pt x="0" y="31531"/>
                  </a:lnTo>
                  <a:lnTo>
                    <a:pt x="2830" y="43618"/>
                  </a:lnTo>
                  <a:lnTo>
                    <a:pt x="10571" y="53363"/>
                  </a:lnTo>
                  <a:lnTo>
                    <a:pt x="22959" y="59695"/>
                  </a:lnTo>
                  <a:lnTo>
                    <a:pt x="39735" y="61542"/>
                  </a:lnTo>
                  <a:lnTo>
                    <a:pt x="51967" y="55246"/>
                  </a:lnTo>
                  <a:lnTo>
                    <a:pt x="60368" y="44390"/>
                  </a:lnTo>
                  <a:lnTo>
                    <a:pt x="63488" y="30362"/>
                  </a:lnTo>
                  <a:lnTo>
                    <a:pt x="60742" y="18176"/>
                  </a:lnTo>
                  <a:lnTo>
                    <a:pt x="53057" y="8333"/>
                  </a:lnTo>
                  <a:lnTo>
                    <a:pt x="40726" y="1913"/>
                  </a:lnTo>
                  <a:lnTo>
                    <a:pt x="24040" y="0"/>
                  </a:lnTo>
                  <a:close/>
                </a:path>
              </a:pathLst>
            </a:custGeom>
            <a:solidFill>
              <a:srgbClr val="453249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" name="object 20"/>
            <p:cNvSpPr/>
            <p:nvPr/>
          </p:nvSpPr>
          <p:spPr>
            <a:xfrm>
              <a:off x="2217358" y="2203985"/>
              <a:ext cx="63488" cy="61542"/>
            </a:xfrm>
            <a:custGeom>
              <a:avLst/>
              <a:gdLst/>
              <a:ahLst/>
              <a:cxnLst/>
              <a:rect l="l" t="t" r="r" b="b"/>
              <a:pathLst>
                <a:path w="63488" h="61542">
                  <a:moveTo>
                    <a:pt x="24040" y="0"/>
                  </a:moveTo>
                  <a:lnTo>
                    <a:pt x="11666" y="6210"/>
                  </a:lnTo>
                  <a:lnTo>
                    <a:pt x="3157" y="16973"/>
                  </a:lnTo>
                  <a:lnTo>
                    <a:pt x="94" y="30362"/>
                  </a:lnTo>
                  <a:lnTo>
                    <a:pt x="0" y="31531"/>
                  </a:lnTo>
                  <a:lnTo>
                    <a:pt x="2830" y="43618"/>
                  </a:lnTo>
                  <a:lnTo>
                    <a:pt x="10571" y="53363"/>
                  </a:lnTo>
                  <a:lnTo>
                    <a:pt x="22959" y="59695"/>
                  </a:lnTo>
                  <a:lnTo>
                    <a:pt x="39735" y="61542"/>
                  </a:lnTo>
                  <a:lnTo>
                    <a:pt x="51967" y="55246"/>
                  </a:lnTo>
                  <a:lnTo>
                    <a:pt x="60368" y="44390"/>
                  </a:lnTo>
                  <a:lnTo>
                    <a:pt x="63488" y="30362"/>
                  </a:lnTo>
                  <a:lnTo>
                    <a:pt x="60742" y="18176"/>
                  </a:lnTo>
                  <a:lnTo>
                    <a:pt x="53057" y="8333"/>
                  </a:lnTo>
                  <a:lnTo>
                    <a:pt x="40726" y="1913"/>
                  </a:lnTo>
                  <a:lnTo>
                    <a:pt x="24040" y="0"/>
                  </a:lnTo>
                  <a:close/>
                </a:path>
              </a:pathLst>
            </a:custGeom>
            <a:solidFill>
              <a:srgbClr val="453249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" name="object 21"/>
            <p:cNvSpPr/>
            <p:nvPr/>
          </p:nvSpPr>
          <p:spPr>
            <a:xfrm>
              <a:off x="2141150" y="2203045"/>
              <a:ext cx="114300" cy="63500"/>
            </a:xfrm>
            <a:custGeom>
              <a:avLst/>
              <a:gdLst/>
              <a:ahLst/>
              <a:cxnLst/>
              <a:rect l="l" t="t" r="r" b="b"/>
              <a:pathLst>
                <a:path w="114300" h="63500">
                  <a:moveTo>
                    <a:pt x="0" y="0"/>
                  </a:moveTo>
                  <a:lnTo>
                    <a:pt x="114300" y="0"/>
                  </a:lnTo>
                  <a:lnTo>
                    <a:pt x="114300" y="63500"/>
                  </a:lnTo>
                  <a:lnTo>
                    <a:pt x="0" y="63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3249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" name="object 22"/>
            <p:cNvSpPr/>
            <p:nvPr/>
          </p:nvSpPr>
          <p:spPr>
            <a:xfrm>
              <a:off x="1982400" y="2234159"/>
              <a:ext cx="50800" cy="13970"/>
            </a:xfrm>
            <a:custGeom>
              <a:avLst/>
              <a:gdLst/>
              <a:ahLst/>
              <a:cxnLst/>
              <a:rect l="l" t="t" r="r" b="b"/>
              <a:pathLst>
                <a:path w="50800" h="13970">
                  <a:moveTo>
                    <a:pt x="0" y="13970"/>
                  </a:moveTo>
                  <a:lnTo>
                    <a:pt x="50800" y="13970"/>
                  </a:lnTo>
                  <a:lnTo>
                    <a:pt x="50800" y="0"/>
                  </a:lnTo>
                  <a:lnTo>
                    <a:pt x="0" y="0"/>
                  </a:lnTo>
                  <a:lnTo>
                    <a:pt x="0" y="13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object 23"/>
            <p:cNvSpPr/>
            <p:nvPr/>
          </p:nvSpPr>
          <p:spPr>
            <a:xfrm>
              <a:off x="1976050" y="2227809"/>
              <a:ext cx="63500" cy="26670"/>
            </a:xfrm>
            <a:custGeom>
              <a:avLst/>
              <a:gdLst/>
              <a:ahLst/>
              <a:cxnLst/>
              <a:rect l="l" t="t" r="r" b="b"/>
              <a:pathLst>
                <a:path w="63500" h="26670">
                  <a:moveTo>
                    <a:pt x="0" y="0"/>
                  </a:moveTo>
                  <a:lnTo>
                    <a:pt x="63500" y="0"/>
                  </a:lnTo>
                  <a:lnTo>
                    <a:pt x="63500" y="26670"/>
                  </a:lnTo>
                  <a:lnTo>
                    <a:pt x="0" y="26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3249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object 24"/>
            <p:cNvSpPr/>
            <p:nvPr/>
          </p:nvSpPr>
          <p:spPr>
            <a:xfrm>
              <a:off x="1969700" y="2234159"/>
              <a:ext cx="50800" cy="26670"/>
            </a:xfrm>
            <a:custGeom>
              <a:avLst/>
              <a:gdLst/>
              <a:ahLst/>
              <a:cxnLst/>
              <a:rect l="l" t="t" r="r" b="b"/>
              <a:pathLst>
                <a:path w="50800" h="26670">
                  <a:moveTo>
                    <a:pt x="0" y="26670"/>
                  </a:moveTo>
                  <a:lnTo>
                    <a:pt x="50800" y="26670"/>
                  </a:lnTo>
                  <a:lnTo>
                    <a:pt x="50800" y="0"/>
                  </a:lnTo>
                  <a:lnTo>
                    <a:pt x="0" y="0"/>
                  </a:lnTo>
                  <a:lnTo>
                    <a:pt x="0" y="266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" name="object 25"/>
            <p:cNvSpPr/>
            <p:nvPr/>
          </p:nvSpPr>
          <p:spPr>
            <a:xfrm>
              <a:off x="1963350" y="2227809"/>
              <a:ext cx="63500" cy="39370"/>
            </a:xfrm>
            <a:custGeom>
              <a:avLst/>
              <a:gdLst/>
              <a:ahLst/>
              <a:cxnLst/>
              <a:rect l="l" t="t" r="r" b="b"/>
              <a:pathLst>
                <a:path w="63500" h="39370">
                  <a:moveTo>
                    <a:pt x="0" y="0"/>
                  </a:moveTo>
                  <a:lnTo>
                    <a:pt x="63500" y="0"/>
                  </a:lnTo>
                  <a:lnTo>
                    <a:pt x="63500" y="39370"/>
                  </a:lnTo>
                  <a:lnTo>
                    <a:pt x="0" y="39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3249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" name="object 26"/>
            <p:cNvSpPr/>
            <p:nvPr/>
          </p:nvSpPr>
          <p:spPr>
            <a:xfrm>
              <a:off x="2153850" y="1110845"/>
              <a:ext cx="38100" cy="25400"/>
            </a:xfrm>
            <a:custGeom>
              <a:avLst/>
              <a:gdLst/>
              <a:ahLst/>
              <a:cxnLst/>
              <a:rect l="l" t="t" r="r" b="b"/>
              <a:pathLst>
                <a:path w="38100" h="25400">
                  <a:moveTo>
                    <a:pt x="29570" y="0"/>
                  </a:moveTo>
                  <a:lnTo>
                    <a:pt x="8529" y="0"/>
                  </a:lnTo>
                  <a:lnTo>
                    <a:pt x="0" y="5685"/>
                  </a:lnTo>
                  <a:lnTo>
                    <a:pt x="0" y="19714"/>
                  </a:lnTo>
                  <a:lnTo>
                    <a:pt x="8529" y="25400"/>
                  </a:lnTo>
                  <a:lnTo>
                    <a:pt x="29570" y="25400"/>
                  </a:lnTo>
                  <a:lnTo>
                    <a:pt x="38100" y="19714"/>
                  </a:lnTo>
                  <a:lnTo>
                    <a:pt x="38100" y="5685"/>
                  </a:lnTo>
                  <a:lnTo>
                    <a:pt x="29570" y="0"/>
                  </a:lnTo>
                  <a:close/>
                </a:path>
              </a:pathLst>
            </a:custGeom>
            <a:solidFill>
              <a:srgbClr val="79DAD4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" name="object 27"/>
            <p:cNvSpPr/>
            <p:nvPr/>
          </p:nvSpPr>
          <p:spPr>
            <a:xfrm>
              <a:off x="2204650" y="1110845"/>
              <a:ext cx="38100" cy="25400"/>
            </a:xfrm>
            <a:custGeom>
              <a:avLst/>
              <a:gdLst/>
              <a:ahLst/>
              <a:cxnLst/>
              <a:rect l="l" t="t" r="r" b="b"/>
              <a:pathLst>
                <a:path w="38100" h="25400">
                  <a:moveTo>
                    <a:pt x="29570" y="0"/>
                  </a:moveTo>
                  <a:lnTo>
                    <a:pt x="8529" y="0"/>
                  </a:lnTo>
                  <a:lnTo>
                    <a:pt x="0" y="5685"/>
                  </a:lnTo>
                  <a:lnTo>
                    <a:pt x="0" y="19714"/>
                  </a:lnTo>
                  <a:lnTo>
                    <a:pt x="8529" y="25400"/>
                  </a:lnTo>
                  <a:lnTo>
                    <a:pt x="29570" y="25400"/>
                  </a:lnTo>
                  <a:lnTo>
                    <a:pt x="38100" y="19714"/>
                  </a:lnTo>
                  <a:lnTo>
                    <a:pt x="38100" y="5685"/>
                  </a:lnTo>
                  <a:lnTo>
                    <a:pt x="29570" y="0"/>
                  </a:lnTo>
                  <a:close/>
                </a:path>
              </a:pathLst>
            </a:custGeom>
            <a:solidFill>
              <a:srgbClr val="79DAD4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" name="object 28"/>
            <p:cNvSpPr/>
            <p:nvPr/>
          </p:nvSpPr>
          <p:spPr>
            <a:xfrm>
              <a:off x="2166550" y="1110845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12700"/>
                  </a:moveTo>
                  <a:lnTo>
                    <a:pt x="50800" y="12700"/>
                  </a:lnTo>
                </a:path>
              </a:pathLst>
            </a:custGeom>
            <a:ln w="26670">
              <a:solidFill>
                <a:srgbClr val="79DAD4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" name="object 29"/>
            <p:cNvSpPr/>
            <p:nvPr/>
          </p:nvSpPr>
          <p:spPr>
            <a:xfrm>
              <a:off x="2014150" y="1453745"/>
              <a:ext cx="368300" cy="444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" name="object 37"/>
            <p:cNvSpPr/>
            <p:nvPr/>
          </p:nvSpPr>
          <p:spPr>
            <a:xfrm>
              <a:off x="267900" y="1053695"/>
              <a:ext cx="673100" cy="1282700"/>
            </a:xfrm>
            <a:custGeom>
              <a:avLst/>
              <a:gdLst/>
              <a:ahLst/>
              <a:cxnLst/>
              <a:rect l="l" t="t" r="r" b="b"/>
              <a:pathLst>
                <a:path w="673100" h="1282700">
                  <a:moveTo>
                    <a:pt x="635426" y="0"/>
                  </a:moveTo>
                  <a:lnTo>
                    <a:pt x="34796" y="108"/>
                  </a:lnTo>
                  <a:lnTo>
                    <a:pt x="2700" y="23640"/>
                  </a:lnTo>
                  <a:lnTo>
                    <a:pt x="0" y="37673"/>
                  </a:lnTo>
                  <a:lnTo>
                    <a:pt x="108" y="1247902"/>
                  </a:lnTo>
                  <a:lnTo>
                    <a:pt x="3807" y="1261550"/>
                  </a:lnTo>
                  <a:lnTo>
                    <a:pt x="12002" y="1272599"/>
                  </a:lnTo>
                  <a:lnTo>
                    <a:pt x="23640" y="1279999"/>
                  </a:lnTo>
                  <a:lnTo>
                    <a:pt x="37673" y="1282700"/>
                  </a:lnTo>
                  <a:lnTo>
                    <a:pt x="638303" y="1282591"/>
                  </a:lnTo>
                  <a:lnTo>
                    <a:pt x="651950" y="1278892"/>
                  </a:lnTo>
                  <a:lnTo>
                    <a:pt x="663000" y="1270697"/>
                  </a:lnTo>
                  <a:lnTo>
                    <a:pt x="670399" y="1259059"/>
                  </a:lnTo>
                  <a:lnTo>
                    <a:pt x="673100" y="1245026"/>
                  </a:lnTo>
                  <a:lnTo>
                    <a:pt x="672991" y="34796"/>
                  </a:lnTo>
                  <a:lnTo>
                    <a:pt x="669292" y="21149"/>
                  </a:lnTo>
                  <a:lnTo>
                    <a:pt x="661097" y="10099"/>
                  </a:lnTo>
                  <a:lnTo>
                    <a:pt x="649459" y="2700"/>
                  </a:lnTo>
                  <a:lnTo>
                    <a:pt x="635426" y="0"/>
                  </a:lnTo>
                  <a:close/>
                </a:path>
              </a:pathLst>
            </a:custGeom>
            <a:solidFill>
              <a:srgbClr val="453249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" name="object 38"/>
            <p:cNvSpPr/>
            <p:nvPr/>
          </p:nvSpPr>
          <p:spPr>
            <a:xfrm>
              <a:off x="267900" y="1053695"/>
              <a:ext cx="673100" cy="1282700"/>
            </a:xfrm>
            <a:custGeom>
              <a:avLst/>
              <a:gdLst/>
              <a:ahLst/>
              <a:cxnLst/>
              <a:rect l="l" t="t" r="r" b="b"/>
              <a:pathLst>
                <a:path w="673100" h="1282700">
                  <a:moveTo>
                    <a:pt x="0" y="37672"/>
                  </a:moveTo>
                  <a:lnTo>
                    <a:pt x="21149" y="3807"/>
                  </a:lnTo>
                  <a:lnTo>
                    <a:pt x="635426" y="0"/>
                  </a:lnTo>
                  <a:lnTo>
                    <a:pt x="649459" y="2700"/>
                  </a:lnTo>
                  <a:lnTo>
                    <a:pt x="661097" y="10100"/>
                  </a:lnTo>
                  <a:lnTo>
                    <a:pt x="669292" y="21149"/>
                  </a:lnTo>
                  <a:lnTo>
                    <a:pt x="672991" y="34797"/>
                  </a:lnTo>
                  <a:lnTo>
                    <a:pt x="673100" y="1245027"/>
                  </a:lnTo>
                  <a:lnTo>
                    <a:pt x="670399" y="1259059"/>
                  </a:lnTo>
                  <a:lnTo>
                    <a:pt x="662999" y="1270697"/>
                  </a:lnTo>
                  <a:lnTo>
                    <a:pt x="651950" y="1278892"/>
                  </a:lnTo>
                  <a:lnTo>
                    <a:pt x="638302" y="1282591"/>
                  </a:lnTo>
                  <a:lnTo>
                    <a:pt x="37673" y="1282700"/>
                  </a:lnTo>
                  <a:lnTo>
                    <a:pt x="23640" y="1279999"/>
                  </a:lnTo>
                  <a:lnTo>
                    <a:pt x="12002" y="1272599"/>
                  </a:lnTo>
                  <a:lnTo>
                    <a:pt x="3807" y="1261550"/>
                  </a:lnTo>
                  <a:lnTo>
                    <a:pt x="108" y="1247902"/>
                  </a:lnTo>
                  <a:lnTo>
                    <a:pt x="0" y="3767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" name="object 39"/>
            <p:cNvSpPr/>
            <p:nvPr/>
          </p:nvSpPr>
          <p:spPr>
            <a:xfrm>
              <a:off x="280600" y="1066395"/>
              <a:ext cx="647700" cy="1257300"/>
            </a:xfrm>
            <a:custGeom>
              <a:avLst/>
              <a:gdLst/>
              <a:ahLst/>
              <a:cxnLst/>
              <a:rect l="l" t="t" r="r" b="b"/>
              <a:pathLst>
                <a:path w="647700" h="1257300">
                  <a:moveTo>
                    <a:pt x="582056" y="0"/>
                  </a:moveTo>
                  <a:lnTo>
                    <a:pt x="61073" y="156"/>
                  </a:lnTo>
                  <a:lnTo>
                    <a:pt x="22710" y="15985"/>
                  </a:lnTo>
                  <a:lnTo>
                    <a:pt x="1592" y="51207"/>
                  </a:lnTo>
                  <a:lnTo>
                    <a:pt x="0" y="65643"/>
                  </a:lnTo>
                  <a:lnTo>
                    <a:pt x="156" y="1196227"/>
                  </a:lnTo>
                  <a:lnTo>
                    <a:pt x="15985" y="1234589"/>
                  </a:lnTo>
                  <a:lnTo>
                    <a:pt x="51208" y="1255707"/>
                  </a:lnTo>
                  <a:lnTo>
                    <a:pt x="65644" y="1257300"/>
                  </a:lnTo>
                  <a:lnTo>
                    <a:pt x="586626" y="1257143"/>
                  </a:lnTo>
                  <a:lnTo>
                    <a:pt x="624989" y="1241315"/>
                  </a:lnTo>
                  <a:lnTo>
                    <a:pt x="646107" y="1206092"/>
                  </a:lnTo>
                  <a:lnTo>
                    <a:pt x="647700" y="1191656"/>
                  </a:lnTo>
                  <a:lnTo>
                    <a:pt x="647543" y="61073"/>
                  </a:lnTo>
                  <a:lnTo>
                    <a:pt x="631714" y="22710"/>
                  </a:lnTo>
                  <a:lnTo>
                    <a:pt x="596491" y="1592"/>
                  </a:lnTo>
                  <a:lnTo>
                    <a:pt x="5820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" name="object 40"/>
            <p:cNvSpPr/>
            <p:nvPr/>
          </p:nvSpPr>
          <p:spPr>
            <a:xfrm>
              <a:off x="280600" y="1066395"/>
              <a:ext cx="647700" cy="1257300"/>
            </a:xfrm>
            <a:custGeom>
              <a:avLst/>
              <a:gdLst/>
              <a:ahLst/>
              <a:cxnLst/>
              <a:rect l="l" t="t" r="r" b="b"/>
              <a:pathLst>
                <a:path w="647700" h="1257300">
                  <a:moveTo>
                    <a:pt x="0" y="65644"/>
                  </a:moveTo>
                  <a:lnTo>
                    <a:pt x="13293" y="26032"/>
                  </a:lnTo>
                  <a:lnTo>
                    <a:pt x="46946" y="2701"/>
                  </a:lnTo>
                  <a:lnTo>
                    <a:pt x="582056" y="0"/>
                  </a:lnTo>
                  <a:lnTo>
                    <a:pt x="596491" y="1592"/>
                  </a:lnTo>
                  <a:lnTo>
                    <a:pt x="631714" y="22710"/>
                  </a:lnTo>
                  <a:lnTo>
                    <a:pt x="647543" y="61073"/>
                  </a:lnTo>
                  <a:lnTo>
                    <a:pt x="647700" y="1191656"/>
                  </a:lnTo>
                  <a:lnTo>
                    <a:pt x="646107" y="1206091"/>
                  </a:lnTo>
                  <a:lnTo>
                    <a:pt x="624989" y="1241314"/>
                  </a:lnTo>
                  <a:lnTo>
                    <a:pt x="586627" y="1257143"/>
                  </a:lnTo>
                  <a:lnTo>
                    <a:pt x="65643" y="1257300"/>
                  </a:lnTo>
                  <a:lnTo>
                    <a:pt x="51208" y="1255707"/>
                  </a:lnTo>
                  <a:lnTo>
                    <a:pt x="15985" y="1234589"/>
                  </a:lnTo>
                  <a:lnTo>
                    <a:pt x="156" y="1196226"/>
                  </a:lnTo>
                  <a:lnTo>
                    <a:pt x="0" y="65644"/>
                  </a:lnTo>
                  <a:close/>
                </a:path>
              </a:pathLst>
            </a:custGeom>
            <a:ln w="12700">
              <a:solidFill>
                <a:srgbClr val="00A982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" name="object 41"/>
            <p:cNvSpPr/>
            <p:nvPr/>
          </p:nvSpPr>
          <p:spPr>
            <a:xfrm>
              <a:off x="306000" y="1180695"/>
              <a:ext cx="609600" cy="1079500"/>
            </a:xfrm>
            <a:custGeom>
              <a:avLst/>
              <a:gdLst/>
              <a:ahLst/>
              <a:cxnLst/>
              <a:rect l="l" t="t" r="r" b="b"/>
              <a:pathLst>
                <a:path w="609600" h="1079500">
                  <a:moveTo>
                    <a:pt x="0" y="0"/>
                  </a:moveTo>
                  <a:lnTo>
                    <a:pt x="609600" y="0"/>
                  </a:lnTo>
                  <a:lnTo>
                    <a:pt x="609600" y="1079500"/>
                  </a:lnTo>
                  <a:lnTo>
                    <a:pt x="0" y="1079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" name="object 42"/>
            <p:cNvSpPr/>
            <p:nvPr/>
          </p:nvSpPr>
          <p:spPr>
            <a:xfrm>
              <a:off x="306000" y="1180695"/>
              <a:ext cx="609600" cy="1079500"/>
            </a:xfrm>
            <a:custGeom>
              <a:avLst/>
              <a:gdLst/>
              <a:ahLst/>
              <a:cxnLst/>
              <a:rect l="l" t="t" r="r" b="b"/>
              <a:pathLst>
                <a:path w="609600" h="1079500">
                  <a:moveTo>
                    <a:pt x="0" y="0"/>
                  </a:moveTo>
                  <a:lnTo>
                    <a:pt x="609600" y="0"/>
                  </a:lnTo>
                  <a:lnTo>
                    <a:pt x="609600" y="1079500"/>
                  </a:lnTo>
                  <a:lnTo>
                    <a:pt x="0" y="10795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53249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" name="object 43"/>
            <p:cNvSpPr/>
            <p:nvPr/>
          </p:nvSpPr>
          <p:spPr>
            <a:xfrm>
              <a:off x="521900" y="1117195"/>
              <a:ext cx="177800" cy="1"/>
            </a:xfrm>
            <a:custGeom>
              <a:avLst/>
              <a:gdLst/>
              <a:ahLst/>
              <a:cxnLst/>
              <a:rect l="l" t="t" r="r" b="b"/>
              <a:pathLst>
                <a:path w="177800" h="1">
                  <a:moveTo>
                    <a:pt x="0" y="0"/>
                  </a:moveTo>
                  <a:lnTo>
                    <a:pt x="177800" y="1"/>
                  </a:lnTo>
                </a:path>
              </a:pathLst>
            </a:custGeom>
            <a:ln w="12700">
              <a:solidFill>
                <a:srgbClr val="00A982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" name="object 44"/>
            <p:cNvSpPr/>
            <p:nvPr/>
          </p:nvSpPr>
          <p:spPr>
            <a:xfrm>
              <a:off x="426650" y="1542645"/>
              <a:ext cx="342900" cy="3429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Groupe 45"/>
          <p:cNvGrpSpPr/>
          <p:nvPr/>
        </p:nvGrpSpPr>
        <p:grpSpPr>
          <a:xfrm>
            <a:off x="519060" y="3466401"/>
            <a:ext cx="1021394" cy="572809"/>
            <a:chOff x="480629" y="2525044"/>
            <a:chExt cx="1879600" cy="1054100"/>
          </a:xfrm>
        </p:grpSpPr>
        <p:sp>
          <p:nvSpPr>
            <p:cNvPr id="37" name="object 3"/>
            <p:cNvSpPr/>
            <p:nvPr/>
          </p:nvSpPr>
          <p:spPr>
            <a:xfrm>
              <a:off x="1356929" y="2740944"/>
              <a:ext cx="1003300" cy="812800"/>
            </a:xfrm>
            <a:custGeom>
              <a:avLst/>
              <a:gdLst/>
              <a:ahLst/>
              <a:cxnLst/>
              <a:rect l="l" t="t" r="r" b="b"/>
              <a:pathLst>
                <a:path w="1003300" h="812800">
                  <a:moveTo>
                    <a:pt x="0" y="0"/>
                  </a:moveTo>
                  <a:lnTo>
                    <a:pt x="1003300" y="0"/>
                  </a:lnTo>
                  <a:lnTo>
                    <a:pt x="1003300" y="812800"/>
                  </a:lnTo>
                  <a:lnTo>
                    <a:pt x="0" y="812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AD2C9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" name="object 4"/>
            <p:cNvSpPr/>
            <p:nvPr/>
          </p:nvSpPr>
          <p:spPr>
            <a:xfrm>
              <a:off x="1356929" y="2956844"/>
              <a:ext cx="736600" cy="596900"/>
            </a:xfrm>
            <a:custGeom>
              <a:avLst/>
              <a:gdLst/>
              <a:ahLst/>
              <a:cxnLst/>
              <a:rect l="l" t="t" r="r" b="b"/>
              <a:pathLst>
                <a:path w="736600" h="596900">
                  <a:moveTo>
                    <a:pt x="0" y="0"/>
                  </a:moveTo>
                  <a:lnTo>
                    <a:pt x="736600" y="0"/>
                  </a:lnTo>
                  <a:lnTo>
                    <a:pt x="736600" y="596900"/>
                  </a:lnTo>
                  <a:lnTo>
                    <a:pt x="0" y="596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" name="object 5"/>
            <p:cNvSpPr/>
            <p:nvPr/>
          </p:nvSpPr>
          <p:spPr>
            <a:xfrm>
              <a:off x="1356929" y="2956844"/>
              <a:ext cx="736600" cy="596900"/>
            </a:xfrm>
            <a:custGeom>
              <a:avLst/>
              <a:gdLst/>
              <a:ahLst/>
              <a:cxnLst/>
              <a:rect l="l" t="t" r="r" b="b"/>
              <a:pathLst>
                <a:path w="736600" h="596900">
                  <a:moveTo>
                    <a:pt x="0" y="0"/>
                  </a:moveTo>
                  <a:lnTo>
                    <a:pt x="736600" y="0"/>
                  </a:lnTo>
                  <a:lnTo>
                    <a:pt x="736600" y="596900"/>
                  </a:lnTo>
                  <a:lnTo>
                    <a:pt x="0" y="5969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53249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" name="object 6"/>
            <p:cNvSpPr/>
            <p:nvPr/>
          </p:nvSpPr>
          <p:spPr>
            <a:xfrm>
              <a:off x="480629" y="2525044"/>
              <a:ext cx="736600" cy="1054100"/>
            </a:xfrm>
            <a:custGeom>
              <a:avLst/>
              <a:gdLst/>
              <a:ahLst/>
              <a:cxnLst/>
              <a:rect l="l" t="t" r="r" b="b"/>
              <a:pathLst>
                <a:path w="736600" h="1054100">
                  <a:moveTo>
                    <a:pt x="0" y="0"/>
                  </a:moveTo>
                  <a:lnTo>
                    <a:pt x="736600" y="0"/>
                  </a:lnTo>
                  <a:lnTo>
                    <a:pt x="736600" y="1054100"/>
                  </a:lnTo>
                  <a:lnTo>
                    <a:pt x="0" y="1054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AD2C9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1" name="object 7"/>
            <p:cNvSpPr/>
            <p:nvPr/>
          </p:nvSpPr>
          <p:spPr>
            <a:xfrm>
              <a:off x="480629" y="2677444"/>
              <a:ext cx="533400" cy="901700"/>
            </a:xfrm>
            <a:custGeom>
              <a:avLst/>
              <a:gdLst/>
              <a:ahLst/>
              <a:cxnLst/>
              <a:rect l="l" t="t" r="r" b="b"/>
              <a:pathLst>
                <a:path w="533400" h="901700">
                  <a:moveTo>
                    <a:pt x="0" y="0"/>
                  </a:moveTo>
                  <a:lnTo>
                    <a:pt x="533400" y="0"/>
                  </a:lnTo>
                  <a:lnTo>
                    <a:pt x="533400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" name="object 8"/>
            <p:cNvSpPr/>
            <p:nvPr/>
          </p:nvSpPr>
          <p:spPr>
            <a:xfrm>
              <a:off x="480629" y="2677444"/>
              <a:ext cx="533400" cy="901700"/>
            </a:xfrm>
            <a:custGeom>
              <a:avLst/>
              <a:gdLst/>
              <a:ahLst/>
              <a:cxnLst/>
              <a:rect l="l" t="t" r="r" b="b"/>
              <a:pathLst>
                <a:path w="533400" h="901700">
                  <a:moveTo>
                    <a:pt x="0" y="0"/>
                  </a:moveTo>
                  <a:lnTo>
                    <a:pt x="533400" y="0"/>
                  </a:lnTo>
                  <a:lnTo>
                    <a:pt x="533400" y="901700"/>
                  </a:lnTo>
                  <a:lnTo>
                    <a:pt x="0" y="9017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53249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" name="object 30"/>
            <p:cNvSpPr/>
            <p:nvPr/>
          </p:nvSpPr>
          <p:spPr>
            <a:xfrm>
              <a:off x="480629" y="2893344"/>
              <a:ext cx="406400" cy="685800"/>
            </a:xfrm>
            <a:custGeom>
              <a:avLst/>
              <a:gdLst/>
              <a:ahLst/>
              <a:cxnLst/>
              <a:rect l="l" t="t" r="r" b="b"/>
              <a:pathLst>
                <a:path w="406400" h="685800">
                  <a:moveTo>
                    <a:pt x="0" y="0"/>
                  </a:moveTo>
                  <a:lnTo>
                    <a:pt x="406400" y="0"/>
                  </a:lnTo>
                  <a:lnTo>
                    <a:pt x="4064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" name="object 31"/>
            <p:cNvSpPr/>
            <p:nvPr/>
          </p:nvSpPr>
          <p:spPr>
            <a:xfrm>
              <a:off x="480629" y="2893344"/>
              <a:ext cx="406400" cy="685800"/>
            </a:xfrm>
            <a:custGeom>
              <a:avLst/>
              <a:gdLst/>
              <a:ahLst/>
              <a:cxnLst/>
              <a:rect l="l" t="t" r="r" b="b"/>
              <a:pathLst>
                <a:path w="406400" h="685800">
                  <a:moveTo>
                    <a:pt x="0" y="0"/>
                  </a:moveTo>
                  <a:lnTo>
                    <a:pt x="406400" y="0"/>
                  </a:lnTo>
                  <a:lnTo>
                    <a:pt x="4064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AD2C9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5" name="object 32"/>
            <p:cNvSpPr/>
            <p:nvPr/>
          </p:nvSpPr>
          <p:spPr>
            <a:xfrm>
              <a:off x="1356929" y="3096544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0"/>
                  </a:moveTo>
                  <a:lnTo>
                    <a:pt x="533400" y="0"/>
                  </a:lnTo>
                  <a:lnTo>
                    <a:pt x="5334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6" name="object 33"/>
            <p:cNvSpPr/>
            <p:nvPr/>
          </p:nvSpPr>
          <p:spPr>
            <a:xfrm>
              <a:off x="1356929" y="3096544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0" y="0"/>
                  </a:moveTo>
                  <a:lnTo>
                    <a:pt x="533400" y="0"/>
                  </a:lnTo>
                  <a:lnTo>
                    <a:pt x="5334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AD2C9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Groupe 56"/>
          <p:cNvGrpSpPr/>
          <p:nvPr/>
        </p:nvGrpSpPr>
        <p:grpSpPr>
          <a:xfrm>
            <a:off x="490500" y="4551545"/>
            <a:ext cx="1072068" cy="307826"/>
            <a:chOff x="523486" y="3794333"/>
            <a:chExt cx="2105028" cy="604423"/>
          </a:xfrm>
        </p:grpSpPr>
        <p:sp>
          <p:nvSpPr>
            <p:cNvPr id="48" name="object 34"/>
            <p:cNvSpPr/>
            <p:nvPr/>
          </p:nvSpPr>
          <p:spPr>
            <a:xfrm>
              <a:off x="523486" y="3852654"/>
              <a:ext cx="546100" cy="5461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9" name="object 35"/>
            <p:cNvSpPr/>
            <p:nvPr/>
          </p:nvSpPr>
          <p:spPr>
            <a:xfrm>
              <a:off x="1287084" y="3818718"/>
              <a:ext cx="591410" cy="5800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0" name="object 36"/>
            <p:cNvSpPr/>
            <p:nvPr/>
          </p:nvSpPr>
          <p:spPr>
            <a:xfrm>
              <a:off x="2082414" y="3794333"/>
              <a:ext cx="546100" cy="5461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Groupe 60"/>
          <p:cNvGrpSpPr/>
          <p:nvPr/>
        </p:nvGrpSpPr>
        <p:grpSpPr>
          <a:xfrm>
            <a:off x="511704" y="5636630"/>
            <a:ext cx="1050864" cy="185909"/>
            <a:chOff x="769607" y="4698480"/>
            <a:chExt cx="1435043" cy="253875"/>
          </a:xfrm>
        </p:grpSpPr>
        <p:sp>
          <p:nvSpPr>
            <p:cNvPr id="52" name="object 45"/>
            <p:cNvSpPr/>
            <p:nvPr/>
          </p:nvSpPr>
          <p:spPr>
            <a:xfrm>
              <a:off x="769607" y="4698480"/>
              <a:ext cx="253943" cy="253875"/>
            </a:xfrm>
            <a:custGeom>
              <a:avLst/>
              <a:gdLst/>
              <a:ahLst/>
              <a:cxnLst/>
              <a:rect l="l" t="t" r="r" b="b"/>
              <a:pathLst>
                <a:path w="253943" h="253875">
                  <a:moveTo>
                    <a:pt x="0" y="126982"/>
                  </a:moveTo>
                  <a:lnTo>
                    <a:pt x="7260" y="84554"/>
                  </a:lnTo>
                  <a:lnTo>
                    <a:pt x="27376" y="48208"/>
                  </a:lnTo>
                  <a:lnTo>
                    <a:pt x="57852" y="20439"/>
                  </a:lnTo>
                  <a:lnTo>
                    <a:pt x="96192" y="3745"/>
                  </a:lnTo>
                  <a:lnTo>
                    <a:pt x="124889" y="0"/>
                  </a:lnTo>
                  <a:lnTo>
                    <a:pt x="139846" y="820"/>
                  </a:lnTo>
                  <a:lnTo>
                    <a:pt x="181137" y="12447"/>
                  </a:lnTo>
                  <a:lnTo>
                    <a:pt x="215252" y="35929"/>
                  </a:lnTo>
                  <a:lnTo>
                    <a:pt x="239877" y="68830"/>
                  </a:lnTo>
                  <a:lnTo>
                    <a:pt x="252694" y="108717"/>
                  </a:lnTo>
                  <a:lnTo>
                    <a:pt x="253943" y="123144"/>
                  </a:lnTo>
                  <a:lnTo>
                    <a:pt x="253141" y="138336"/>
                  </a:lnTo>
                  <a:lnTo>
                    <a:pt x="241686" y="180119"/>
                  </a:lnTo>
                  <a:lnTo>
                    <a:pt x="218509" y="214520"/>
                  </a:lnTo>
                  <a:lnTo>
                    <a:pt x="185998" y="239367"/>
                  </a:lnTo>
                  <a:lnTo>
                    <a:pt x="146541" y="252485"/>
                  </a:lnTo>
                  <a:lnTo>
                    <a:pt x="132257" y="253875"/>
                  </a:lnTo>
                  <a:lnTo>
                    <a:pt x="116876" y="253093"/>
                  </a:lnTo>
                  <a:lnTo>
                    <a:pt x="74695" y="241785"/>
                  </a:lnTo>
                  <a:lnTo>
                    <a:pt x="40059" y="218863"/>
                  </a:lnTo>
                  <a:lnTo>
                    <a:pt x="15029" y="186676"/>
                  </a:lnTo>
                  <a:lnTo>
                    <a:pt x="1665" y="147573"/>
                  </a:lnTo>
                  <a:lnTo>
                    <a:pt x="0" y="126982"/>
                  </a:lnTo>
                  <a:close/>
                </a:path>
              </a:pathLst>
            </a:custGeom>
            <a:ln w="12700">
              <a:solidFill>
                <a:srgbClr val="453249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3" name="object 46"/>
            <p:cNvSpPr/>
            <p:nvPr/>
          </p:nvSpPr>
          <p:spPr>
            <a:xfrm>
              <a:off x="1061707" y="4698480"/>
              <a:ext cx="253943" cy="253875"/>
            </a:xfrm>
            <a:custGeom>
              <a:avLst/>
              <a:gdLst/>
              <a:ahLst/>
              <a:cxnLst/>
              <a:rect l="l" t="t" r="r" b="b"/>
              <a:pathLst>
                <a:path w="253943" h="253875">
                  <a:moveTo>
                    <a:pt x="0" y="126982"/>
                  </a:moveTo>
                  <a:lnTo>
                    <a:pt x="7260" y="84554"/>
                  </a:lnTo>
                  <a:lnTo>
                    <a:pt x="27376" y="48208"/>
                  </a:lnTo>
                  <a:lnTo>
                    <a:pt x="57852" y="20439"/>
                  </a:lnTo>
                  <a:lnTo>
                    <a:pt x="96192" y="3745"/>
                  </a:lnTo>
                  <a:lnTo>
                    <a:pt x="124889" y="0"/>
                  </a:lnTo>
                  <a:lnTo>
                    <a:pt x="139846" y="820"/>
                  </a:lnTo>
                  <a:lnTo>
                    <a:pt x="181137" y="12447"/>
                  </a:lnTo>
                  <a:lnTo>
                    <a:pt x="215252" y="35929"/>
                  </a:lnTo>
                  <a:lnTo>
                    <a:pt x="239877" y="68830"/>
                  </a:lnTo>
                  <a:lnTo>
                    <a:pt x="252694" y="108717"/>
                  </a:lnTo>
                  <a:lnTo>
                    <a:pt x="253943" y="123144"/>
                  </a:lnTo>
                  <a:lnTo>
                    <a:pt x="253141" y="138336"/>
                  </a:lnTo>
                  <a:lnTo>
                    <a:pt x="241686" y="180119"/>
                  </a:lnTo>
                  <a:lnTo>
                    <a:pt x="218509" y="214520"/>
                  </a:lnTo>
                  <a:lnTo>
                    <a:pt x="185998" y="239367"/>
                  </a:lnTo>
                  <a:lnTo>
                    <a:pt x="146541" y="252485"/>
                  </a:lnTo>
                  <a:lnTo>
                    <a:pt x="132257" y="253875"/>
                  </a:lnTo>
                  <a:lnTo>
                    <a:pt x="116876" y="253093"/>
                  </a:lnTo>
                  <a:lnTo>
                    <a:pt x="74695" y="241785"/>
                  </a:lnTo>
                  <a:lnTo>
                    <a:pt x="40059" y="218863"/>
                  </a:lnTo>
                  <a:lnTo>
                    <a:pt x="15029" y="186676"/>
                  </a:lnTo>
                  <a:lnTo>
                    <a:pt x="1665" y="147573"/>
                  </a:lnTo>
                  <a:lnTo>
                    <a:pt x="0" y="126982"/>
                  </a:lnTo>
                  <a:close/>
                </a:path>
              </a:pathLst>
            </a:custGeom>
            <a:ln w="12700">
              <a:solidFill>
                <a:srgbClr val="453249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4" name="object 47"/>
            <p:cNvSpPr/>
            <p:nvPr/>
          </p:nvSpPr>
          <p:spPr>
            <a:xfrm>
              <a:off x="1353807" y="4698480"/>
              <a:ext cx="253943" cy="253875"/>
            </a:xfrm>
            <a:custGeom>
              <a:avLst/>
              <a:gdLst/>
              <a:ahLst/>
              <a:cxnLst/>
              <a:rect l="l" t="t" r="r" b="b"/>
              <a:pathLst>
                <a:path w="253943" h="253875">
                  <a:moveTo>
                    <a:pt x="124889" y="0"/>
                  </a:moveTo>
                  <a:lnTo>
                    <a:pt x="82693" y="7925"/>
                  </a:lnTo>
                  <a:lnTo>
                    <a:pt x="46696" y="28588"/>
                  </a:lnTo>
                  <a:lnTo>
                    <a:pt x="19396" y="59493"/>
                  </a:lnTo>
                  <a:lnTo>
                    <a:pt x="3288" y="98144"/>
                  </a:lnTo>
                  <a:lnTo>
                    <a:pt x="0" y="126982"/>
                  </a:lnTo>
                  <a:lnTo>
                    <a:pt x="159" y="133407"/>
                  </a:lnTo>
                  <a:lnTo>
                    <a:pt x="9177" y="174294"/>
                  </a:lnTo>
                  <a:lnTo>
                    <a:pt x="30547" y="209048"/>
                  </a:lnTo>
                  <a:lnTo>
                    <a:pt x="62210" y="235319"/>
                  </a:lnTo>
                  <a:lnTo>
                    <a:pt x="102105" y="250759"/>
                  </a:lnTo>
                  <a:lnTo>
                    <a:pt x="132257" y="253875"/>
                  </a:lnTo>
                  <a:lnTo>
                    <a:pt x="146541" y="252485"/>
                  </a:lnTo>
                  <a:lnTo>
                    <a:pt x="185998" y="239367"/>
                  </a:lnTo>
                  <a:lnTo>
                    <a:pt x="218509" y="214521"/>
                  </a:lnTo>
                  <a:lnTo>
                    <a:pt x="241685" y="180119"/>
                  </a:lnTo>
                  <a:lnTo>
                    <a:pt x="253141" y="138336"/>
                  </a:lnTo>
                  <a:lnTo>
                    <a:pt x="253943" y="123144"/>
                  </a:lnTo>
                  <a:lnTo>
                    <a:pt x="252694" y="108717"/>
                  </a:lnTo>
                  <a:lnTo>
                    <a:pt x="239877" y="68830"/>
                  </a:lnTo>
                  <a:lnTo>
                    <a:pt x="215252" y="35928"/>
                  </a:lnTo>
                  <a:lnTo>
                    <a:pt x="181137" y="12447"/>
                  </a:lnTo>
                  <a:lnTo>
                    <a:pt x="139846" y="820"/>
                  </a:lnTo>
                  <a:lnTo>
                    <a:pt x="124889" y="0"/>
                  </a:lnTo>
                  <a:close/>
                </a:path>
              </a:pathLst>
            </a:custGeom>
            <a:solidFill>
              <a:srgbClr val="5F7A76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5" name="object 48"/>
            <p:cNvSpPr/>
            <p:nvPr/>
          </p:nvSpPr>
          <p:spPr>
            <a:xfrm>
              <a:off x="1353807" y="4698480"/>
              <a:ext cx="253943" cy="253875"/>
            </a:xfrm>
            <a:custGeom>
              <a:avLst/>
              <a:gdLst/>
              <a:ahLst/>
              <a:cxnLst/>
              <a:rect l="l" t="t" r="r" b="b"/>
              <a:pathLst>
                <a:path w="253943" h="253875">
                  <a:moveTo>
                    <a:pt x="0" y="126982"/>
                  </a:moveTo>
                  <a:lnTo>
                    <a:pt x="7260" y="84554"/>
                  </a:lnTo>
                  <a:lnTo>
                    <a:pt x="27376" y="48208"/>
                  </a:lnTo>
                  <a:lnTo>
                    <a:pt x="57852" y="20439"/>
                  </a:lnTo>
                  <a:lnTo>
                    <a:pt x="96192" y="3745"/>
                  </a:lnTo>
                  <a:lnTo>
                    <a:pt x="124889" y="0"/>
                  </a:lnTo>
                  <a:lnTo>
                    <a:pt x="139846" y="820"/>
                  </a:lnTo>
                  <a:lnTo>
                    <a:pt x="181137" y="12447"/>
                  </a:lnTo>
                  <a:lnTo>
                    <a:pt x="215252" y="35929"/>
                  </a:lnTo>
                  <a:lnTo>
                    <a:pt x="239877" y="68830"/>
                  </a:lnTo>
                  <a:lnTo>
                    <a:pt x="252694" y="108717"/>
                  </a:lnTo>
                  <a:lnTo>
                    <a:pt x="253943" y="123144"/>
                  </a:lnTo>
                  <a:lnTo>
                    <a:pt x="253141" y="138336"/>
                  </a:lnTo>
                  <a:lnTo>
                    <a:pt x="241686" y="180119"/>
                  </a:lnTo>
                  <a:lnTo>
                    <a:pt x="218509" y="214520"/>
                  </a:lnTo>
                  <a:lnTo>
                    <a:pt x="185998" y="239367"/>
                  </a:lnTo>
                  <a:lnTo>
                    <a:pt x="146541" y="252485"/>
                  </a:lnTo>
                  <a:lnTo>
                    <a:pt x="132257" y="253875"/>
                  </a:lnTo>
                  <a:lnTo>
                    <a:pt x="116876" y="253093"/>
                  </a:lnTo>
                  <a:lnTo>
                    <a:pt x="74695" y="241785"/>
                  </a:lnTo>
                  <a:lnTo>
                    <a:pt x="40059" y="218863"/>
                  </a:lnTo>
                  <a:lnTo>
                    <a:pt x="15029" y="186676"/>
                  </a:lnTo>
                  <a:lnTo>
                    <a:pt x="1665" y="147573"/>
                  </a:lnTo>
                  <a:lnTo>
                    <a:pt x="0" y="126982"/>
                  </a:lnTo>
                  <a:close/>
                </a:path>
              </a:pathLst>
            </a:custGeom>
            <a:ln w="12700">
              <a:solidFill>
                <a:srgbClr val="453249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6" name="object 49"/>
            <p:cNvSpPr/>
            <p:nvPr/>
          </p:nvSpPr>
          <p:spPr>
            <a:xfrm>
              <a:off x="1658607" y="4698480"/>
              <a:ext cx="253943" cy="253875"/>
            </a:xfrm>
            <a:custGeom>
              <a:avLst/>
              <a:gdLst/>
              <a:ahLst/>
              <a:cxnLst/>
              <a:rect l="l" t="t" r="r" b="b"/>
              <a:pathLst>
                <a:path w="253943" h="253875">
                  <a:moveTo>
                    <a:pt x="124889" y="0"/>
                  </a:moveTo>
                  <a:lnTo>
                    <a:pt x="82693" y="7925"/>
                  </a:lnTo>
                  <a:lnTo>
                    <a:pt x="46696" y="28588"/>
                  </a:lnTo>
                  <a:lnTo>
                    <a:pt x="19396" y="59493"/>
                  </a:lnTo>
                  <a:lnTo>
                    <a:pt x="3288" y="98144"/>
                  </a:lnTo>
                  <a:lnTo>
                    <a:pt x="0" y="126982"/>
                  </a:lnTo>
                  <a:lnTo>
                    <a:pt x="159" y="133407"/>
                  </a:lnTo>
                  <a:lnTo>
                    <a:pt x="9177" y="174294"/>
                  </a:lnTo>
                  <a:lnTo>
                    <a:pt x="30547" y="209048"/>
                  </a:lnTo>
                  <a:lnTo>
                    <a:pt x="62210" y="235319"/>
                  </a:lnTo>
                  <a:lnTo>
                    <a:pt x="102105" y="250759"/>
                  </a:lnTo>
                  <a:lnTo>
                    <a:pt x="132257" y="253875"/>
                  </a:lnTo>
                  <a:lnTo>
                    <a:pt x="146541" y="252485"/>
                  </a:lnTo>
                  <a:lnTo>
                    <a:pt x="185998" y="239367"/>
                  </a:lnTo>
                  <a:lnTo>
                    <a:pt x="218509" y="214521"/>
                  </a:lnTo>
                  <a:lnTo>
                    <a:pt x="241685" y="180119"/>
                  </a:lnTo>
                  <a:lnTo>
                    <a:pt x="253141" y="138336"/>
                  </a:lnTo>
                  <a:lnTo>
                    <a:pt x="253943" y="123144"/>
                  </a:lnTo>
                  <a:lnTo>
                    <a:pt x="252694" y="108717"/>
                  </a:lnTo>
                  <a:lnTo>
                    <a:pt x="239877" y="68830"/>
                  </a:lnTo>
                  <a:lnTo>
                    <a:pt x="215252" y="35928"/>
                  </a:lnTo>
                  <a:lnTo>
                    <a:pt x="181137" y="12447"/>
                  </a:lnTo>
                  <a:lnTo>
                    <a:pt x="139846" y="820"/>
                  </a:lnTo>
                  <a:lnTo>
                    <a:pt x="124889" y="0"/>
                  </a:lnTo>
                  <a:close/>
                </a:path>
              </a:pathLst>
            </a:custGeom>
            <a:solidFill>
              <a:srgbClr val="5F7A76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7" name="object 50"/>
            <p:cNvSpPr/>
            <p:nvPr/>
          </p:nvSpPr>
          <p:spPr>
            <a:xfrm>
              <a:off x="1658607" y="4698480"/>
              <a:ext cx="253943" cy="253875"/>
            </a:xfrm>
            <a:custGeom>
              <a:avLst/>
              <a:gdLst/>
              <a:ahLst/>
              <a:cxnLst/>
              <a:rect l="l" t="t" r="r" b="b"/>
              <a:pathLst>
                <a:path w="253943" h="253875">
                  <a:moveTo>
                    <a:pt x="0" y="126982"/>
                  </a:moveTo>
                  <a:lnTo>
                    <a:pt x="7260" y="84554"/>
                  </a:lnTo>
                  <a:lnTo>
                    <a:pt x="27376" y="48208"/>
                  </a:lnTo>
                  <a:lnTo>
                    <a:pt x="57852" y="20439"/>
                  </a:lnTo>
                  <a:lnTo>
                    <a:pt x="96192" y="3745"/>
                  </a:lnTo>
                  <a:lnTo>
                    <a:pt x="124889" y="0"/>
                  </a:lnTo>
                  <a:lnTo>
                    <a:pt x="139846" y="820"/>
                  </a:lnTo>
                  <a:lnTo>
                    <a:pt x="181137" y="12447"/>
                  </a:lnTo>
                  <a:lnTo>
                    <a:pt x="215252" y="35929"/>
                  </a:lnTo>
                  <a:lnTo>
                    <a:pt x="239877" y="68830"/>
                  </a:lnTo>
                  <a:lnTo>
                    <a:pt x="252694" y="108717"/>
                  </a:lnTo>
                  <a:lnTo>
                    <a:pt x="253943" y="123144"/>
                  </a:lnTo>
                  <a:lnTo>
                    <a:pt x="253141" y="138336"/>
                  </a:lnTo>
                  <a:lnTo>
                    <a:pt x="241686" y="180119"/>
                  </a:lnTo>
                  <a:lnTo>
                    <a:pt x="218509" y="214520"/>
                  </a:lnTo>
                  <a:lnTo>
                    <a:pt x="185998" y="239367"/>
                  </a:lnTo>
                  <a:lnTo>
                    <a:pt x="146541" y="252485"/>
                  </a:lnTo>
                  <a:lnTo>
                    <a:pt x="132257" y="253875"/>
                  </a:lnTo>
                  <a:lnTo>
                    <a:pt x="116876" y="253093"/>
                  </a:lnTo>
                  <a:lnTo>
                    <a:pt x="74695" y="241785"/>
                  </a:lnTo>
                  <a:lnTo>
                    <a:pt x="40059" y="218863"/>
                  </a:lnTo>
                  <a:lnTo>
                    <a:pt x="15029" y="186676"/>
                  </a:lnTo>
                  <a:lnTo>
                    <a:pt x="1665" y="147573"/>
                  </a:lnTo>
                  <a:lnTo>
                    <a:pt x="0" y="126982"/>
                  </a:lnTo>
                  <a:close/>
                </a:path>
              </a:pathLst>
            </a:custGeom>
            <a:ln w="12700">
              <a:solidFill>
                <a:srgbClr val="453249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8" name="object 51"/>
            <p:cNvSpPr/>
            <p:nvPr/>
          </p:nvSpPr>
          <p:spPr>
            <a:xfrm>
              <a:off x="1950707" y="4698480"/>
              <a:ext cx="253943" cy="253875"/>
            </a:xfrm>
            <a:custGeom>
              <a:avLst/>
              <a:gdLst/>
              <a:ahLst/>
              <a:cxnLst/>
              <a:rect l="l" t="t" r="r" b="b"/>
              <a:pathLst>
                <a:path w="253943" h="253875">
                  <a:moveTo>
                    <a:pt x="124889" y="0"/>
                  </a:moveTo>
                  <a:lnTo>
                    <a:pt x="82693" y="7925"/>
                  </a:lnTo>
                  <a:lnTo>
                    <a:pt x="46696" y="28588"/>
                  </a:lnTo>
                  <a:lnTo>
                    <a:pt x="19396" y="59493"/>
                  </a:lnTo>
                  <a:lnTo>
                    <a:pt x="3288" y="98144"/>
                  </a:lnTo>
                  <a:lnTo>
                    <a:pt x="0" y="126982"/>
                  </a:lnTo>
                  <a:lnTo>
                    <a:pt x="159" y="133407"/>
                  </a:lnTo>
                  <a:lnTo>
                    <a:pt x="9177" y="174294"/>
                  </a:lnTo>
                  <a:lnTo>
                    <a:pt x="30547" y="209048"/>
                  </a:lnTo>
                  <a:lnTo>
                    <a:pt x="62210" y="235319"/>
                  </a:lnTo>
                  <a:lnTo>
                    <a:pt x="102105" y="250759"/>
                  </a:lnTo>
                  <a:lnTo>
                    <a:pt x="132257" y="253875"/>
                  </a:lnTo>
                  <a:lnTo>
                    <a:pt x="146541" y="252485"/>
                  </a:lnTo>
                  <a:lnTo>
                    <a:pt x="185998" y="239367"/>
                  </a:lnTo>
                  <a:lnTo>
                    <a:pt x="218509" y="214521"/>
                  </a:lnTo>
                  <a:lnTo>
                    <a:pt x="241685" y="180119"/>
                  </a:lnTo>
                  <a:lnTo>
                    <a:pt x="253141" y="138336"/>
                  </a:lnTo>
                  <a:lnTo>
                    <a:pt x="253943" y="123144"/>
                  </a:lnTo>
                  <a:lnTo>
                    <a:pt x="252694" y="108717"/>
                  </a:lnTo>
                  <a:lnTo>
                    <a:pt x="239877" y="68830"/>
                  </a:lnTo>
                  <a:lnTo>
                    <a:pt x="215252" y="35928"/>
                  </a:lnTo>
                  <a:lnTo>
                    <a:pt x="181137" y="12447"/>
                  </a:lnTo>
                  <a:lnTo>
                    <a:pt x="139846" y="820"/>
                  </a:lnTo>
                  <a:lnTo>
                    <a:pt x="124889" y="0"/>
                  </a:lnTo>
                  <a:close/>
                </a:path>
              </a:pathLst>
            </a:custGeom>
            <a:solidFill>
              <a:srgbClr val="5F7A76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9" name="object 52"/>
            <p:cNvSpPr/>
            <p:nvPr/>
          </p:nvSpPr>
          <p:spPr>
            <a:xfrm>
              <a:off x="1950707" y="4698480"/>
              <a:ext cx="253943" cy="253875"/>
            </a:xfrm>
            <a:custGeom>
              <a:avLst/>
              <a:gdLst/>
              <a:ahLst/>
              <a:cxnLst/>
              <a:rect l="l" t="t" r="r" b="b"/>
              <a:pathLst>
                <a:path w="253943" h="253875">
                  <a:moveTo>
                    <a:pt x="0" y="126982"/>
                  </a:moveTo>
                  <a:lnTo>
                    <a:pt x="7260" y="84554"/>
                  </a:lnTo>
                  <a:lnTo>
                    <a:pt x="27376" y="48208"/>
                  </a:lnTo>
                  <a:lnTo>
                    <a:pt x="57852" y="20439"/>
                  </a:lnTo>
                  <a:lnTo>
                    <a:pt x="96192" y="3745"/>
                  </a:lnTo>
                  <a:lnTo>
                    <a:pt x="124889" y="0"/>
                  </a:lnTo>
                  <a:lnTo>
                    <a:pt x="139846" y="820"/>
                  </a:lnTo>
                  <a:lnTo>
                    <a:pt x="181137" y="12447"/>
                  </a:lnTo>
                  <a:lnTo>
                    <a:pt x="215252" y="35929"/>
                  </a:lnTo>
                  <a:lnTo>
                    <a:pt x="239877" y="68830"/>
                  </a:lnTo>
                  <a:lnTo>
                    <a:pt x="252694" y="108717"/>
                  </a:lnTo>
                  <a:lnTo>
                    <a:pt x="253943" y="123144"/>
                  </a:lnTo>
                  <a:lnTo>
                    <a:pt x="253141" y="138336"/>
                  </a:lnTo>
                  <a:lnTo>
                    <a:pt x="241686" y="180119"/>
                  </a:lnTo>
                  <a:lnTo>
                    <a:pt x="218509" y="214520"/>
                  </a:lnTo>
                  <a:lnTo>
                    <a:pt x="185998" y="239367"/>
                  </a:lnTo>
                  <a:lnTo>
                    <a:pt x="146541" y="252485"/>
                  </a:lnTo>
                  <a:lnTo>
                    <a:pt x="132257" y="253875"/>
                  </a:lnTo>
                  <a:lnTo>
                    <a:pt x="116876" y="253093"/>
                  </a:lnTo>
                  <a:lnTo>
                    <a:pt x="74695" y="241785"/>
                  </a:lnTo>
                  <a:lnTo>
                    <a:pt x="40059" y="218863"/>
                  </a:lnTo>
                  <a:lnTo>
                    <a:pt x="15029" y="186676"/>
                  </a:lnTo>
                  <a:lnTo>
                    <a:pt x="1665" y="147573"/>
                  </a:lnTo>
                  <a:lnTo>
                    <a:pt x="0" y="126982"/>
                  </a:lnTo>
                  <a:close/>
                </a:path>
              </a:pathLst>
            </a:custGeom>
            <a:ln w="12700">
              <a:solidFill>
                <a:srgbClr val="453249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61" name="Content Placeholder 2"/>
          <p:cNvSpPr txBox="1">
            <a:spLocks/>
          </p:cNvSpPr>
          <p:nvPr/>
        </p:nvSpPr>
        <p:spPr>
          <a:xfrm>
            <a:off x="8923567" y="3296206"/>
            <a:ext cx="2851150" cy="774269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SzPct val="138000"/>
              <a:buFontTx/>
              <a:buBlip>
                <a:blip r:embed="rId8"/>
              </a:buBlip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50000"/>
              <a:buNone/>
            </a:pPr>
            <a:endParaRPr lang="en-US" sz="1800" dirty="0">
              <a:solidFill>
                <a:srgbClr val="123458"/>
              </a:solidFill>
              <a:latin typeface="Arial"/>
              <a:cs typeface="Arial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3934" y="1382688"/>
            <a:ext cx="1481667" cy="112535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5167" y="1437717"/>
            <a:ext cx="1452549" cy="104816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3934" y="2389506"/>
            <a:ext cx="1480607" cy="124954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5168" y="2401835"/>
            <a:ext cx="1452549" cy="96096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61671" y="3232653"/>
            <a:ext cx="1553589" cy="117686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83201" y="3571316"/>
            <a:ext cx="1333499" cy="907521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52315" y="1437717"/>
            <a:ext cx="1452547" cy="94908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01512" y="2262403"/>
            <a:ext cx="1633555" cy="123744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09980" y="3364808"/>
            <a:ext cx="1616620" cy="135472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56534" y="4265585"/>
            <a:ext cx="904248" cy="135472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92904" y="4490465"/>
            <a:ext cx="511092" cy="926583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96932" y="4367185"/>
            <a:ext cx="1521468" cy="115146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460782" y="4634405"/>
            <a:ext cx="1491624" cy="9837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66268" y="5460881"/>
            <a:ext cx="1337737" cy="87480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50569" y="5396466"/>
            <a:ext cx="605069" cy="100958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30237" y="5608423"/>
            <a:ext cx="1113323" cy="789157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764130" y="5562356"/>
            <a:ext cx="1164346" cy="8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4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Négligée | Oubliée | Abandonnée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6"/>
          </p:nvPr>
        </p:nvSpPr>
        <p:spPr>
          <a:xfrm>
            <a:off x="650875" y="1595438"/>
            <a:ext cx="7679393" cy="46116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fr-FR" sz="2400" dirty="0"/>
              <a:t>« On testera plus tard. Sur mon iPhone, ca marche de toute façon »</a:t>
            </a:r>
          </a:p>
          <a:p>
            <a:pPr>
              <a:lnSpc>
                <a:spcPct val="100000"/>
              </a:lnSpc>
            </a:pPr>
            <a:r>
              <a:rPr lang="fr-FR" sz="2400" dirty="0"/>
              <a:t>« Les utilisateurs nous remonteront les bugs » </a:t>
            </a:r>
          </a:p>
          <a:p>
            <a:pPr>
              <a:lnSpc>
                <a:spcPct val="100000"/>
              </a:lnSpc>
            </a:pPr>
            <a:r>
              <a:rPr lang="fr-FR" sz="2400" dirty="0"/>
              <a:t>« Les développeurs testent et débuguent ce qu’ils ont conçu, c'est suffisant »</a:t>
            </a:r>
          </a:p>
          <a:p>
            <a:pPr>
              <a:lnSpc>
                <a:spcPct val="100000"/>
              </a:lnSpc>
            </a:pPr>
            <a:r>
              <a:rPr lang="fr-FR" sz="2400" dirty="0"/>
              <a:t>« Le test d'application mobile, c'est comme le test de site web. »</a:t>
            </a:r>
          </a:p>
          <a:p>
            <a:pPr>
              <a:lnSpc>
                <a:spcPct val="100000"/>
              </a:lnSpc>
            </a:pPr>
            <a:r>
              <a:rPr lang="fr-FR" sz="2400" dirty="0"/>
              <a:t>« Les tests, c’est sympa mais qui va payer pour ça ? »</a:t>
            </a:r>
          </a:p>
          <a:p>
            <a:pPr>
              <a:lnSpc>
                <a:spcPct val="100000"/>
              </a:lnSpc>
            </a:pPr>
            <a:r>
              <a:rPr lang="fr-FR" sz="2400" dirty="0"/>
              <a:t>« J’ai un émulateur, pas la peine de tester sur des smartphones »</a:t>
            </a:r>
          </a:p>
          <a:p>
            <a:pPr>
              <a:lnSpc>
                <a:spcPct val="100000"/>
              </a:lnSpc>
            </a:pPr>
            <a:endParaRPr lang="fr-F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phase de test est souvent</a:t>
            </a:r>
          </a:p>
        </p:txBody>
      </p:sp>
      <p:pic>
        <p:nvPicPr>
          <p:cNvPr id="1028" name="Picture 4" descr="Image result for i don't always test my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545" y="1761919"/>
            <a:ext cx="3376997" cy="423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15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1148184">
            <a:off x="-2359288" y="-1905002"/>
            <a:ext cx="7137400" cy="1051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98359" y="3849123"/>
            <a:ext cx="2095500" cy="2947298"/>
            <a:chOff x="6941889" y="3652042"/>
            <a:chExt cx="2095500" cy="2947298"/>
          </a:xfrm>
        </p:grpSpPr>
        <p:pic>
          <p:nvPicPr>
            <p:cNvPr id="2058" name="Picture 10" descr="logo_exaki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1889" y="5694464"/>
              <a:ext cx="2095500" cy="904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Afficher l'image d'orig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9639" y="3652042"/>
              <a:ext cx="1620000" cy="1620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7114239" y="5431525"/>
              <a:ext cx="1750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Nicolas Humann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57822" y="2504504"/>
            <a:ext cx="2095500" cy="1134243"/>
            <a:chOff x="9649303" y="2930067"/>
            <a:chExt cx="2095500" cy="1134243"/>
          </a:xfrm>
        </p:grpSpPr>
        <p:pic>
          <p:nvPicPr>
            <p:cNvPr id="28" name="Picture 10" descr="logo_exaki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9303" y="3159434"/>
              <a:ext cx="2095500" cy="904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9862556" y="2930067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Matthias</a:t>
              </a:r>
              <a:r>
                <a:rPr kumimoji="0" lang="en-US" sz="1800" b="0" i="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Sanchez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14" y="2420697"/>
            <a:ext cx="3778624" cy="15378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568" y="733170"/>
            <a:ext cx="1724675" cy="17246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" name="Groupe 3"/>
          <p:cNvGrpSpPr/>
          <p:nvPr/>
        </p:nvGrpSpPr>
        <p:grpSpPr>
          <a:xfrm>
            <a:off x="9418590" y="3784403"/>
            <a:ext cx="2095500" cy="3035947"/>
            <a:chOff x="9418590" y="3784403"/>
            <a:chExt cx="2095500" cy="3035947"/>
          </a:xfrm>
        </p:grpSpPr>
        <p:grpSp>
          <p:nvGrpSpPr>
            <p:cNvPr id="23" name="Group 22"/>
            <p:cNvGrpSpPr/>
            <p:nvPr/>
          </p:nvGrpSpPr>
          <p:grpSpPr>
            <a:xfrm>
              <a:off x="9418590" y="5663541"/>
              <a:ext cx="2095500" cy="1156809"/>
              <a:chOff x="6941889" y="5442531"/>
              <a:chExt cx="2095500" cy="1156809"/>
            </a:xfrm>
          </p:grpSpPr>
          <p:pic>
            <p:nvPicPr>
              <p:cNvPr id="24" name="Picture 10" descr="logo_exaki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1889" y="5694464"/>
                <a:ext cx="2095500" cy="9048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7318114" y="5442531"/>
                <a:ext cx="1398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Samir Arezki</a:t>
                </a: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1708" y="3784403"/>
              <a:ext cx="1741247" cy="1733481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92294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C’est la sanction immédiate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6"/>
          </p:nvPr>
        </p:nvSpPr>
        <p:spPr>
          <a:xfrm>
            <a:off x="650875" y="1595438"/>
            <a:ext cx="5157599" cy="4611687"/>
          </a:xfrm>
        </p:spPr>
        <p:txBody>
          <a:bodyPr>
            <a:normAutofit lnSpcReduction="10000"/>
          </a:bodyPr>
          <a:lstStyle/>
          <a:p>
            <a:r>
              <a:rPr lang="fr-FR" sz="6600" b="1" dirty="0">
                <a:solidFill>
                  <a:srgbClr val="5C2D91"/>
                </a:solidFill>
              </a:rPr>
              <a:t>80 % </a:t>
            </a:r>
            <a:r>
              <a:rPr lang="fr-FR" b="1" dirty="0">
                <a:solidFill>
                  <a:srgbClr val="5C2D91"/>
                </a:solidFill>
              </a:rPr>
              <a:t>des utilisateurs désinstallent</a:t>
            </a:r>
            <a:r>
              <a:rPr lang="fr-FR" dirty="0"/>
              <a:t> une application à cause des crashs/bugs</a:t>
            </a:r>
          </a:p>
          <a:p>
            <a:r>
              <a:rPr lang="fr-FR" sz="6600" b="1" dirty="0">
                <a:solidFill>
                  <a:srgbClr val="5C2D91"/>
                </a:solidFill>
              </a:rPr>
              <a:t>66 % </a:t>
            </a:r>
            <a:r>
              <a:rPr lang="fr-FR" b="1" dirty="0">
                <a:solidFill>
                  <a:srgbClr val="5C2D91"/>
                </a:solidFill>
              </a:rPr>
              <a:t>des </a:t>
            </a:r>
            <a:r>
              <a:rPr lang="fr-FR" b="1" dirty="0" err="1">
                <a:solidFill>
                  <a:srgbClr val="5C2D91"/>
                </a:solidFill>
              </a:rPr>
              <a:t>app</a:t>
            </a:r>
            <a:r>
              <a:rPr lang="fr-FR" b="1" dirty="0">
                <a:solidFill>
                  <a:srgbClr val="5C2D91"/>
                </a:solidFill>
              </a:rPr>
              <a:t> </a:t>
            </a:r>
            <a:r>
              <a:rPr lang="fr-FR" dirty="0"/>
              <a:t>ont une </a:t>
            </a:r>
            <a:r>
              <a:rPr lang="fr-FR" b="1" dirty="0">
                <a:solidFill>
                  <a:srgbClr val="5C2D91"/>
                </a:solidFill>
              </a:rPr>
              <a:t>note inférieure</a:t>
            </a:r>
            <a:r>
              <a:rPr lang="fr-FR" dirty="0"/>
              <a:t> ou égale à la moyenne</a:t>
            </a:r>
          </a:p>
          <a:p>
            <a:r>
              <a:rPr lang="fr-FR" sz="6600" b="1" dirty="0">
                <a:solidFill>
                  <a:srgbClr val="5C2D91"/>
                </a:solidFill>
              </a:rPr>
              <a:t>60% </a:t>
            </a:r>
            <a:r>
              <a:rPr lang="fr-FR" b="1" dirty="0">
                <a:solidFill>
                  <a:srgbClr val="5C2D91"/>
                </a:solidFill>
              </a:rPr>
              <a:t>des utilisateurs abandonnent</a:t>
            </a:r>
            <a:r>
              <a:rPr lang="fr-FR" dirty="0"/>
              <a:t> votre </a:t>
            </a:r>
            <a:r>
              <a:rPr lang="fr-FR" dirty="0" err="1"/>
              <a:t>app</a:t>
            </a:r>
            <a:r>
              <a:rPr lang="fr-FR" dirty="0"/>
              <a:t> si elle ne se charge pas dans les 3secs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utilisateurs, eux, n’oublient pas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724" y="1761919"/>
            <a:ext cx="4181161" cy="404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3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Android n’est pas le seul problème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vrai casse tête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09303" y="4192726"/>
            <a:ext cx="22497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19 000</a:t>
            </a:r>
            <a:r>
              <a:rPr lang="en-US" dirty="0"/>
              <a:t> Android </a:t>
            </a:r>
            <a:r>
              <a:rPr lang="en-US" dirty="0" err="1"/>
              <a:t>disponibles</a:t>
            </a:r>
            <a:r>
              <a:rPr lang="en-US" dirty="0"/>
              <a:t> sur le </a:t>
            </a:r>
            <a:r>
              <a:rPr lang="en-US" dirty="0" err="1"/>
              <a:t>marché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26903" y="4192726"/>
            <a:ext cx="22907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74</a:t>
            </a:r>
            <a:r>
              <a:rPr lang="en-US" b="1" dirty="0"/>
              <a:t> </a:t>
            </a:r>
            <a:r>
              <a:rPr lang="en-US" dirty="0"/>
              <a:t>configurations </a:t>
            </a:r>
            <a:r>
              <a:rPr lang="en-US" dirty="0" err="1"/>
              <a:t>possibles</a:t>
            </a:r>
            <a:r>
              <a:rPr lang="en-US" dirty="0"/>
              <a:t> pour iOS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9529" y="4256226"/>
            <a:ext cx="41028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dirty="0" err="1"/>
              <a:t>titre</a:t>
            </a:r>
            <a:r>
              <a:rPr lang="en-US" dirty="0"/>
              <a:t> </a:t>
            </a:r>
            <a:r>
              <a:rPr lang="en-US" dirty="0" err="1"/>
              <a:t>d’exemple</a:t>
            </a:r>
            <a:r>
              <a:rPr lang="en-US" dirty="0"/>
              <a:t>, aux US,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faut</a:t>
            </a:r>
            <a:r>
              <a:rPr lang="en-US" dirty="0"/>
              <a:t> tester</a:t>
            </a:r>
          </a:p>
          <a:p>
            <a:r>
              <a:rPr lang="fr-FR" sz="2800" b="1" dirty="0"/>
              <a:t>134</a:t>
            </a:r>
            <a:r>
              <a:rPr lang="fr-FR" dirty="0"/>
              <a:t> </a:t>
            </a:r>
            <a:r>
              <a:rPr lang="fr-FR" b="1" dirty="0"/>
              <a:t>différents </a:t>
            </a:r>
            <a:r>
              <a:rPr lang="fr-FR" b="1" dirty="0" err="1"/>
              <a:t>devices</a:t>
            </a:r>
            <a:r>
              <a:rPr lang="fr-FR" dirty="0"/>
              <a:t> </a:t>
            </a:r>
            <a:r>
              <a:rPr lang="en-US" dirty="0"/>
              <a:t>pour </a:t>
            </a:r>
            <a:r>
              <a:rPr lang="en-US" dirty="0" err="1"/>
              <a:t>couvrir</a:t>
            </a:r>
            <a:r>
              <a:rPr lang="en-US" dirty="0"/>
              <a:t> </a:t>
            </a:r>
            <a:r>
              <a:rPr lang="en-US" sz="2800" b="1" dirty="0"/>
              <a:t>80%</a:t>
            </a:r>
            <a:r>
              <a:rPr lang="en-US" b="1" dirty="0"/>
              <a:t> des smartphones </a:t>
            </a:r>
            <a:r>
              <a:rPr lang="en-US" b="1" dirty="0" err="1"/>
              <a:t>utilisés</a:t>
            </a:r>
            <a:endParaRPr lang="en-US" dirty="0"/>
          </a:p>
          <a:p>
            <a:endParaRPr lang="fr-FR" dirty="0"/>
          </a:p>
          <a:p>
            <a:endParaRPr lang="en-US" dirty="0"/>
          </a:p>
        </p:txBody>
      </p:sp>
      <p:pic>
        <p:nvPicPr>
          <p:cNvPr id="12" name="iphone_lb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7179" y="2357045"/>
            <a:ext cx="868902" cy="1759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android_lb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60729" y="2286933"/>
            <a:ext cx="952500" cy="1818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social-appl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44819" y="2951845"/>
            <a:ext cx="377504" cy="453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social-android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11948" y="2947324"/>
            <a:ext cx="444501" cy="48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59117" y="3265257"/>
            <a:ext cx="1210512" cy="82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phone_lb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30527" y="2223433"/>
            <a:ext cx="497933" cy="1005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windows phone_lb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8198486" y="2194259"/>
            <a:ext cx="541949" cy="1029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android2_lb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001657" y="3047001"/>
            <a:ext cx="557460" cy="1058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 descr="Screenshot 2014-10-29 17.30.2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6903" y="1611458"/>
            <a:ext cx="7865097" cy="45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9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Wait for it</a:t>
            </a:r>
            <a:endParaRPr lang="fr-F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tester ?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2" y="2044542"/>
            <a:ext cx="3186474" cy="223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004" y="2044542"/>
            <a:ext cx="3186474" cy="223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46" y="2044542"/>
            <a:ext cx="3186474" cy="2232000"/>
          </a:xfrm>
          <a:prstGeom prst="rect">
            <a:avLst/>
          </a:prstGeom>
        </p:spPr>
      </p:pic>
      <p:sp>
        <p:nvSpPr>
          <p:cNvPr id="10" name="Espace réservé du contenu 42"/>
          <p:cNvSpPr txBox="1">
            <a:spLocks/>
          </p:cNvSpPr>
          <p:nvPr/>
        </p:nvSpPr>
        <p:spPr>
          <a:xfrm>
            <a:off x="767862" y="4788280"/>
            <a:ext cx="10806758" cy="3086286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tx2"/>
              </a:buClr>
              <a:buSzPct val="160000"/>
              <a:buFont typeface="DIN Next LT Pro Condensed" pitchFamily="34" charset="0"/>
              <a:buChar char="+"/>
              <a:defRPr sz="2000" kern="1200" cap="none" baseline="0">
                <a:solidFill>
                  <a:schemeClr val="tx1"/>
                </a:solidFill>
                <a:latin typeface="DIN Next LT Pro Medium Cond" charset="0"/>
                <a:ea typeface="+mn-ea"/>
                <a:cs typeface="+mn-cs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DIN Next LT Pro Condensed" charset="0"/>
              <a:buChar char=" 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DIN Next LT Pro Condensed" charset="0"/>
                <a:ea typeface="+mn-ea"/>
                <a:cs typeface="+mn-cs"/>
              </a:defRPr>
            </a:lvl2pPr>
            <a:lvl3pPr marL="900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SzPct val="150000"/>
              <a:buFont typeface="DIN Next LT Pro Condensed" pitchFamily="34" charset="0"/>
              <a:buChar char="›"/>
              <a:defRPr sz="1800" kern="1200" cap="none" baseline="0">
                <a:solidFill>
                  <a:schemeClr val="tx1"/>
                </a:solidFill>
                <a:latin typeface="DIN Next LT Pro Condensed" charset="0"/>
                <a:ea typeface="+mn-ea"/>
                <a:cs typeface="+mn-cs"/>
              </a:defRPr>
            </a:lvl3pPr>
            <a:lvl4pPr marL="898525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DIN Next LT Pro Condensed" charset="0"/>
              <a:buChar char=" "/>
              <a:defRPr lang="fr-FR" sz="18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IN Next LT Pro Condensed" charset="0"/>
                <a:ea typeface="+mn-ea"/>
                <a:cs typeface="+mn-cs"/>
              </a:defRPr>
            </a:lvl4pPr>
            <a:lvl5pPr marL="1439863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IN Next LT Pro Medium Cond" pitchFamily="34" charset="0"/>
              <a:buChar char="»"/>
              <a:tabLst/>
              <a:defRPr sz="1600" kern="1200">
                <a:solidFill>
                  <a:schemeClr val="tx1"/>
                </a:solidFill>
                <a:latin typeface="DIN Next LT Pro Condensed" charset="0"/>
                <a:ea typeface="+mn-ea"/>
                <a:cs typeface="+mn-cs"/>
              </a:defRPr>
            </a:lvl5pPr>
            <a:lvl6pPr marL="1944000" marR="0" indent="-5111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DIN Next LT Pro Light Condensed" charset="0"/>
              <a:buChar char="‪"/>
              <a:tabLst/>
              <a:defRPr sz="1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DIN Next LT Pro Condensed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DIN Next LT Pro Medium Cond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DIN Next LT Pro Medium Cond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DIN Next LT Pro Medium Cond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>
                <a:latin typeface="+mn-lt"/>
                <a:cs typeface="Segoe UI" panose="020B0502040204020203" pitchFamily="34" charset="0"/>
              </a:rPr>
              <a:t>Prenons l’exemple d’une application mobile avec 6 releases, sur 20 configurations</a:t>
            </a:r>
          </a:p>
          <a:p>
            <a:pPr marL="0" indent="0" algn="ctr">
              <a:buNone/>
            </a:pPr>
            <a:r>
              <a:rPr lang="fr-FR" sz="3200" dirty="0">
                <a:latin typeface="+mj-lt"/>
                <a:cs typeface="Segoe UI" panose="020B0502040204020203" pitchFamily="34" charset="0"/>
              </a:rPr>
              <a:t>1     x   30   x   6    x    15 min   x   20 = </a:t>
            </a:r>
            <a:r>
              <a:rPr lang="fr-FR" sz="4800" b="1" dirty="0">
                <a:solidFill>
                  <a:srgbClr val="5C2D91"/>
                </a:solidFill>
                <a:latin typeface="Segoe" panose="020B0502040504020203"/>
              </a:rPr>
              <a:t>112 jours</a:t>
            </a:r>
            <a:endParaRPr lang="fr-FR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55460" y="6131132"/>
            <a:ext cx="67227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algn="ctr"/>
            <a:r>
              <a:rPr lang="en-US" sz="1200" dirty="0">
                <a:cs typeface="Segoe UI Light" panose="020B0502040204020203" pitchFamily="34" charset="0"/>
              </a:rPr>
              <a:t>TESTS</a:t>
            </a:r>
          </a:p>
        </p:txBody>
      </p:sp>
      <p:sp>
        <p:nvSpPr>
          <p:cNvPr id="12" name="object 13"/>
          <p:cNvSpPr txBox="1"/>
          <p:nvPr/>
        </p:nvSpPr>
        <p:spPr>
          <a:xfrm>
            <a:off x="4148499" y="6131132"/>
            <a:ext cx="73241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algn="ctr"/>
            <a:r>
              <a:rPr lang="en-US" sz="1200" dirty="0">
                <a:cs typeface="Segoe UI Light" panose="020B0502040204020203" pitchFamily="34" charset="0"/>
              </a:rPr>
              <a:t>RELEASES</a:t>
            </a:r>
          </a:p>
        </p:txBody>
      </p:sp>
      <p:sp>
        <p:nvSpPr>
          <p:cNvPr id="13" name="object 14"/>
          <p:cNvSpPr txBox="1"/>
          <p:nvPr/>
        </p:nvSpPr>
        <p:spPr>
          <a:xfrm>
            <a:off x="5548582" y="6103580"/>
            <a:ext cx="86792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algn="ctr"/>
            <a:r>
              <a:rPr lang="fr-FR" sz="1200" dirty="0">
                <a:cs typeface="Segoe UI Light" panose="020B0502040204020203" pitchFamily="34" charset="0"/>
              </a:rPr>
              <a:t>DURÉE DES TESTS</a:t>
            </a:r>
          </a:p>
        </p:txBody>
      </p:sp>
      <p:sp>
        <p:nvSpPr>
          <p:cNvPr id="14" name="object 33"/>
          <p:cNvSpPr txBox="1"/>
          <p:nvPr/>
        </p:nvSpPr>
        <p:spPr>
          <a:xfrm>
            <a:off x="6776073" y="6103580"/>
            <a:ext cx="11764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algn="ctr"/>
            <a:r>
              <a:rPr lang="en-US" sz="1200" dirty="0">
                <a:cs typeface="Segoe UI Light" panose="020B0502040204020203" pitchFamily="34" charset="0"/>
              </a:rPr>
              <a:t>APPAREILS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09415" y="6048436"/>
            <a:ext cx="953632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algn="ctr">
              <a:lnSpc>
                <a:spcPts val="2300"/>
              </a:lnSpc>
            </a:pPr>
            <a:r>
              <a:rPr lang="fr-FR" sz="1200" dirty="0">
                <a:cs typeface="Segoe UI Light" panose="020B0502040204020203" pitchFamily="34" charset="0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111250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6"/>
          </p:nvPr>
        </p:nvSpPr>
        <p:spPr>
          <a:xfrm>
            <a:off x="650875" y="1595438"/>
            <a:ext cx="7880046" cy="4611687"/>
          </a:xfrm>
        </p:spPr>
        <p:txBody>
          <a:bodyPr>
            <a:normAutofit fontScale="92500" lnSpcReduction="10000"/>
          </a:bodyPr>
          <a:lstStyle/>
          <a:p>
            <a:r>
              <a:rPr lang="en-US" sz="3000" b="1" dirty="0">
                <a:solidFill>
                  <a:srgbClr val="5C2D91"/>
                </a:solidFill>
              </a:rPr>
              <a:t>Execution </a:t>
            </a:r>
            <a:r>
              <a:rPr lang="en-US" sz="3000" b="1" dirty="0" err="1">
                <a:solidFill>
                  <a:srgbClr val="5C2D91"/>
                </a:solidFill>
              </a:rPr>
              <a:t>identique</a:t>
            </a:r>
            <a:r>
              <a:rPr lang="en-US" sz="2600" dirty="0"/>
              <a:t>, à </a:t>
            </a:r>
            <a:r>
              <a:rPr lang="en-US" sz="2600" dirty="0" err="1"/>
              <a:t>chaque</a:t>
            </a:r>
            <a:r>
              <a:rPr lang="en-US" sz="2600" dirty="0"/>
              <a:t> </a:t>
            </a:r>
            <a:r>
              <a:rPr lang="en-US" sz="2600" dirty="0" err="1"/>
              <a:t>fois</a:t>
            </a:r>
            <a:r>
              <a:rPr lang="en-US" sz="2600" dirty="0"/>
              <a:t> sur </a:t>
            </a:r>
            <a:r>
              <a:rPr lang="en-US" sz="2600" dirty="0" err="1"/>
              <a:t>chaque</a:t>
            </a:r>
            <a:r>
              <a:rPr lang="en-US" sz="2600" dirty="0"/>
              <a:t> device</a:t>
            </a:r>
          </a:p>
          <a:p>
            <a:r>
              <a:rPr lang="en-US" sz="3000" b="1" dirty="0">
                <a:solidFill>
                  <a:srgbClr val="5C2D91"/>
                </a:solidFill>
              </a:rPr>
              <a:t>Testing </a:t>
            </a:r>
            <a:r>
              <a:rPr lang="en-US" sz="3000" b="1" dirty="0" err="1">
                <a:solidFill>
                  <a:srgbClr val="5C2D91"/>
                </a:solidFill>
              </a:rPr>
              <a:t>d’interface</a:t>
            </a:r>
            <a:r>
              <a:rPr lang="en-US" sz="3000" b="1" dirty="0">
                <a:solidFill>
                  <a:srgbClr val="5C2D91"/>
                </a:solidFill>
              </a:rPr>
              <a:t> </a:t>
            </a:r>
            <a:r>
              <a:rPr lang="en-US" sz="2600" dirty="0" err="1"/>
              <a:t>extrèmement</a:t>
            </a:r>
            <a:r>
              <a:rPr lang="en-US" sz="2600" dirty="0"/>
              <a:t> </a:t>
            </a:r>
            <a:r>
              <a:rPr lang="en-US" sz="2600" dirty="0" err="1"/>
              <a:t>rapide</a:t>
            </a:r>
            <a:endParaRPr lang="en-US" sz="2600" dirty="0"/>
          </a:p>
          <a:p>
            <a:r>
              <a:rPr lang="en-US" sz="2600" dirty="0" err="1"/>
              <a:t>Accès</a:t>
            </a:r>
            <a:r>
              <a:rPr lang="en-US" sz="2600" dirty="0"/>
              <a:t> aux </a:t>
            </a:r>
            <a:r>
              <a:rPr lang="en-US" sz="3000" b="1" dirty="0" err="1">
                <a:solidFill>
                  <a:srgbClr val="5C2D91"/>
                </a:solidFill>
              </a:rPr>
              <a:t>derniers</a:t>
            </a:r>
            <a:r>
              <a:rPr lang="en-US" sz="3000" b="1" dirty="0">
                <a:solidFill>
                  <a:srgbClr val="5C2D91"/>
                </a:solidFill>
              </a:rPr>
              <a:t> OS </a:t>
            </a:r>
            <a:r>
              <a:rPr lang="en-US" sz="2600" dirty="0"/>
              <a:t>et nouveaux </a:t>
            </a:r>
            <a:r>
              <a:rPr lang="en-US" sz="3000" b="1" dirty="0" err="1">
                <a:solidFill>
                  <a:srgbClr val="5C2D91"/>
                </a:solidFill>
              </a:rPr>
              <a:t>téléphones</a:t>
            </a:r>
            <a:endParaRPr lang="en-US" sz="3000" b="1" dirty="0">
              <a:solidFill>
                <a:srgbClr val="5C2D91"/>
              </a:solidFill>
            </a:endParaRPr>
          </a:p>
          <a:p>
            <a:r>
              <a:rPr lang="en-US" sz="2600" dirty="0"/>
              <a:t>Rapport </a:t>
            </a:r>
            <a:r>
              <a:rPr lang="en-US" sz="2600" dirty="0" err="1"/>
              <a:t>immédiatement</a:t>
            </a:r>
            <a:r>
              <a:rPr lang="en-US" sz="2600" dirty="0"/>
              <a:t> </a:t>
            </a:r>
            <a:r>
              <a:rPr lang="en-US" sz="2600" dirty="0" err="1"/>
              <a:t>disponible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5C2D91"/>
                </a:solidFill>
              </a:rPr>
              <a:t>Screenshots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Utilisation</a:t>
            </a:r>
            <a:r>
              <a:rPr lang="en-US" sz="2600" dirty="0"/>
              <a:t> memoire et </a:t>
            </a:r>
            <a:r>
              <a:rPr lang="en-US" sz="2600" dirty="0" err="1"/>
              <a:t>processeur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Console log, </a:t>
            </a:r>
            <a:r>
              <a:rPr lang="en-US" sz="2600" dirty="0" err="1"/>
              <a:t>pratique</a:t>
            </a:r>
            <a:r>
              <a:rPr lang="en-US" sz="2600" dirty="0"/>
              <a:t> pour le debugging</a:t>
            </a:r>
          </a:p>
          <a:p>
            <a:endParaRPr lang="en-US" sz="2600" dirty="0"/>
          </a:p>
          <a:p>
            <a:r>
              <a:rPr lang="en-US" sz="2600" dirty="0"/>
              <a:t>Au final, on </a:t>
            </a:r>
            <a:r>
              <a:rPr lang="en-US" sz="2600" dirty="0" err="1"/>
              <a:t>peut</a:t>
            </a:r>
            <a:r>
              <a:rPr lang="en-US" sz="2600" dirty="0"/>
              <a:t> </a:t>
            </a:r>
            <a:r>
              <a:rPr lang="en-US" sz="2600" dirty="0" err="1"/>
              <a:t>réaliser</a:t>
            </a:r>
            <a:r>
              <a:rPr lang="en-US" sz="2600" dirty="0"/>
              <a:t> des </a:t>
            </a:r>
            <a:r>
              <a:rPr lang="en-US" sz="2600" dirty="0" err="1"/>
              <a:t>parcours</a:t>
            </a:r>
            <a:r>
              <a:rPr lang="en-US" sz="2600" dirty="0"/>
              <a:t> </a:t>
            </a:r>
            <a:r>
              <a:rPr lang="en-US" sz="2600" dirty="0" err="1"/>
              <a:t>utilisateurs</a:t>
            </a:r>
            <a:r>
              <a:rPr lang="en-US" sz="2600" dirty="0"/>
              <a:t> et tests </a:t>
            </a:r>
            <a:r>
              <a:rPr lang="en-US" sz="2600" dirty="0" err="1"/>
              <a:t>d’intégrations</a:t>
            </a:r>
            <a:r>
              <a:rPr lang="en-US" sz="2600" dirty="0"/>
              <a:t> </a:t>
            </a:r>
            <a:r>
              <a:rPr lang="en-US" sz="2600" dirty="0" err="1"/>
              <a:t>très</a:t>
            </a:r>
            <a:r>
              <a:rPr lang="en-US" sz="2600" dirty="0"/>
              <a:t> </a:t>
            </a:r>
            <a:r>
              <a:rPr lang="en-US" sz="2600" dirty="0" err="1"/>
              <a:t>simplement</a:t>
            </a:r>
            <a:r>
              <a:rPr lang="en-US" sz="2600" dirty="0"/>
              <a:t>.</a:t>
            </a:r>
            <a:endParaRPr lang="fr-FR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L’approche automatisée avec XTC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670205" y="3998567"/>
            <a:ext cx="36703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505355" y="2247872"/>
            <a:ext cx="0" cy="350139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itle 1"/>
          <p:cNvSpPr txBox="1">
            <a:spLocks/>
          </p:cNvSpPr>
          <p:nvPr/>
        </p:nvSpPr>
        <p:spPr>
          <a:xfrm>
            <a:off x="7558647" y="4108060"/>
            <a:ext cx="1454150" cy="2530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rgbClr val="3C90D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</a:rPr>
              <a:t>Long Cycles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1321024" y="3844842"/>
            <a:ext cx="930718" cy="5071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rgbClr val="3C90D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</a:rPr>
              <a:t>Rapid Iterations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8702080" y="1867849"/>
            <a:ext cx="1733550" cy="2911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rgbClr val="3C90D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</a:rPr>
              <a:t>High Test Realism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8790980" y="5816461"/>
            <a:ext cx="1454150" cy="2530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rgbClr val="3C90D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</a:rPr>
              <a:t>Simplistic Tests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705603" y="2515652"/>
            <a:ext cx="269608" cy="269608"/>
            <a:chOff x="3133558" y="2286000"/>
            <a:chExt cx="386080" cy="386080"/>
          </a:xfrm>
        </p:grpSpPr>
        <p:sp>
          <p:nvSpPr>
            <p:cNvPr id="35" name="Oval 34"/>
            <p:cNvSpPr/>
            <p:nvPr/>
          </p:nvSpPr>
          <p:spPr>
            <a:xfrm>
              <a:off x="3171257" y="2323699"/>
              <a:ext cx="310682" cy="310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133558" y="2286000"/>
              <a:ext cx="386080" cy="3860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1056424" y="2660805"/>
            <a:ext cx="271392" cy="271392"/>
            <a:chOff x="3991409" y="1186615"/>
            <a:chExt cx="348381" cy="348381"/>
          </a:xfrm>
        </p:grpSpPr>
        <p:sp>
          <p:nvSpPr>
            <p:cNvPr id="38" name="Oval 37"/>
            <p:cNvSpPr/>
            <p:nvPr/>
          </p:nvSpPr>
          <p:spPr>
            <a:xfrm>
              <a:off x="4025427" y="1220633"/>
              <a:ext cx="280345" cy="280345"/>
            </a:xfrm>
            <a:prstGeom prst="ellipse">
              <a:avLst/>
            </a:prstGeom>
            <a:solidFill>
              <a:srgbClr val="60A64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91409" y="1186615"/>
              <a:ext cx="348381" cy="3483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Title 1"/>
          <p:cNvSpPr txBox="1">
            <a:spLocks/>
          </p:cNvSpPr>
          <p:nvPr/>
        </p:nvSpPr>
        <p:spPr>
          <a:xfrm>
            <a:off x="8017741" y="2512427"/>
            <a:ext cx="1454150" cy="2530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rgbClr val="3C90D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sz="1200" dirty="0">
                <a:solidFill>
                  <a:schemeClr val="tx1"/>
                </a:solidFill>
                <a:latin typeface="Helvetica"/>
                <a:cs typeface="Helvetica"/>
              </a:rPr>
              <a:t>Beta Testing</a:t>
            </a:r>
          </a:p>
        </p:txBody>
      </p:sp>
      <p:sp>
        <p:nvSpPr>
          <p:cNvPr id="41" name="Title 1"/>
          <p:cNvSpPr txBox="1">
            <a:spLocks/>
          </p:cNvSpPr>
          <p:nvPr/>
        </p:nvSpPr>
        <p:spPr>
          <a:xfrm>
            <a:off x="8569168" y="2881004"/>
            <a:ext cx="1113459" cy="5046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rgbClr val="3C90D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sz="1200" dirty="0">
                <a:solidFill>
                  <a:schemeClr val="tx1"/>
                </a:solidFill>
                <a:latin typeface="Helvetica"/>
                <a:cs typeface="Helvetica"/>
              </a:rPr>
              <a:t>Manual Testing</a:t>
            </a:r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9443329" y="2658528"/>
            <a:ext cx="1580239" cy="5768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rgbClr val="3C90D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pPr algn="r"/>
            <a:r>
              <a:rPr lang="en-US" sz="1200" dirty="0">
                <a:solidFill>
                  <a:schemeClr val="tx1"/>
                </a:solidFill>
                <a:latin typeface="Helvetica"/>
                <a:cs typeface="Helvetica"/>
              </a:rPr>
              <a:t>Automated UI Testing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10041147" y="5478301"/>
            <a:ext cx="1006810" cy="2530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rgbClr val="3C90D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sz="1200" dirty="0">
                <a:solidFill>
                  <a:schemeClr val="tx1"/>
                </a:solidFill>
                <a:latin typeface="Helvetica"/>
                <a:cs typeface="Helvetica"/>
              </a:rPr>
              <a:t>Unit Testing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8274157" y="2946737"/>
            <a:ext cx="269608" cy="269608"/>
            <a:chOff x="3133558" y="2286000"/>
            <a:chExt cx="386080" cy="386080"/>
          </a:xfrm>
        </p:grpSpPr>
        <p:sp>
          <p:nvSpPr>
            <p:cNvPr id="45" name="Oval 44"/>
            <p:cNvSpPr/>
            <p:nvPr/>
          </p:nvSpPr>
          <p:spPr>
            <a:xfrm>
              <a:off x="3171257" y="2323699"/>
              <a:ext cx="310682" cy="310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133558" y="2286000"/>
              <a:ext cx="386080" cy="3860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1064832" y="5476121"/>
            <a:ext cx="269608" cy="269608"/>
            <a:chOff x="3133558" y="2286000"/>
            <a:chExt cx="386080" cy="386080"/>
          </a:xfrm>
        </p:grpSpPr>
        <p:sp>
          <p:nvSpPr>
            <p:cNvPr id="48" name="Oval 47"/>
            <p:cNvSpPr/>
            <p:nvPr/>
          </p:nvSpPr>
          <p:spPr>
            <a:xfrm>
              <a:off x="3171257" y="2323699"/>
              <a:ext cx="310682" cy="310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133558" y="2286000"/>
              <a:ext cx="386080" cy="3860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0" name="Picture 2" descr="See original imag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30" y="291362"/>
            <a:ext cx="1629682" cy="7649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900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L’approche automatisée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Quelques exemples d’usages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139541" y="2289698"/>
            <a:ext cx="2351316" cy="3568610"/>
            <a:chOff x="5954767" y="2289698"/>
            <a:chExt cx="2351316" cy="3568610"/>
          </a:xfrm>
        </p:grpSpPr>
        <p:sp>
          <p:nvSpPr>
            <p:cNvPr id="5" name="Ellipse 17"/>
            <p:cNvSpPr>
              <a:spLocks noChangeAspect="1"/>
            </p:cNvSpPr>
            <p:nvPr/>
          </p:nvSpPr>
          <p:spPr>
            <a:xfrm>
              <a:off x="6220683" y="2289698"/>
              <a:ext cx="1764000" cy="1764000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12700" cap="flat" cmpd="sng" algn="ctr">
              <a:solidFill>
                <a:srgbClr val="79643B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 sz="1800" dirty="0">
                <a:solidFill>
                  <a:srgbClr val="000000"/>
                </a:solidFill>
              </a:endParaRPr>
            </a:p>
          </p:txBody>
        </p:sp>
        <p:cxnSp>
          <p:nvCxnSpPr>
            <p:cNvPr id="6" name="Connecteur droit 18"/>
            <p:cNvCxnSpPr/>
            <p:nvPr/>
          </p:nvCxnSpPr>
          <p:spPr>
            <a:xfrm>
              <a:off x="6871079" y="3635894"/>
              <a:ext cx="463209" cy="1379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ZoneTexte 20"/>
            <p:cNvSpPr txBox="1"/>
            <p:nvPr/>
          </p:nvSpPr>
          <p:spPr>
            <a:xfrm>
              <a:off x="6466116" y="3381090"/>
              <a:ext cx="1273135" cy="85360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 defTabSz="914400">
                <a:lnSpc>
                  <a:spcPts val="1400"/>
                </a:lnSpc>
                <a:spcBef>
                  <a:spcPct val="0"/>
                </a:spcBef>
              </a:pPr>
              <a:r>
                <a:rPr lang="fr-FR" sz="1400" cap="all" dirty="0">
                  <a:solidFill>
                    <a:srgbClr val="000000"/>
                  </a:solidFill>
                  <a:latin typeface="DIN Next LT Pro Medium Cond" panose="020B0606020203050203" pitchFamily="34" charset="0"/>
                  <a:cs typeface="DIN Next LT Pro UltraLight Cond"/>
                </a:rPr>
                <a:t>production</a:t>
              </a:r>
            </a:p>
          </p:txBody>
        </p:sp>
        <p:sp>
          <p:nvSpPr>
            <p:cNvPr id="8" name="Shape 144"/>
            <p:cNvSpPr/>
            <p:nvPr/>
          </p:nvSpPr>
          <p:spPr>
            <a:xfrm>
              <a:off x="5954767" y="4380980"/>
              <a:ext cx="2351316" cy="1477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80000"/>
                </a:lnSpc>
                <a:defRPr sz="1600">
                  <a:solidFill>
                    <a:srgbClr val="FFFFFF"/>
                  </a:solidFill>
                  <a:latin typeface="DIN Next LT Pro Light Condensed"/>
                  <a:ea typeface="DIN Next LT Pro Light Condensed"/>
                  <a:cs typeface="DIN Next LT Pro Light Condensed"/>
                  <a:sym typeface="DIN Next LT Pro Light Condensed"/>
                </a:defRPr>
              </a:lvl1pPr>
            </a:lstStyle>
            <a:p>
              <a:r>
                <a:rPr lang="fr-FR" sz="2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+mn-lt"/>
                  <a:ea typeface="DIN Next LT Pro Condensed" charset="0"/>
                  <a:cs typeface="DIN Next LT Pro Condensed" charset="0"/>
                </a:rPr>
                <a:t>Tester scénarios critiques sur 2 000 </a:t>
              </a:r>
              <a:r>
                <a:rPr lang="fr-FR" sz="2000" dirty="0" err="1">
                  <a:solidFill>
                    <a:srgbClr val="000000">
                      <a:lumMod val="75000"/>
                      <a:lumOff val="25000"/>
                    </a:srgbClr>
                  </a:solidFill>
                  <a:latin typeface="+mn-lt"/>
                  <a:ea typeface="DIN Next LT Pro Condensed" charset="0"/>
                  <a:cs typeface="DIN Next LT Pro Condensed" charset="0"/>
                </a:rPr>
                <a:t>devices</a:t>
              </a:r>
              <a:r>
                <a:rPr lang="fr-FR" sz="2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+mn-lt"/>
                  <a:ea typeface="DIN Next LT Pro Condensed" charset="0"/>
                  <a:cs typeface="DIN Next LT Pro Condensed" charset="0"/>
                </a:rPr>
                <a:t> (i.e. : non </a:t>
              </a:r>
              <a:r>
                <a:rPr lang="fr-FR" sz="2000" dirty="0" err="1">
                  <a:solidFill>
                    <a:srgbClr val="000000">
                      <a:lumMod val="75000"/>
                      <a:lumOff val="25000"/>
                    </a:srgbClr>
                  </a:solidFill>
                  <a:latin typeface="+mn-lt"/>
                  <a:ea typeface="DIN Next LT Pro Condensed" charset="0"/>
                  <a:cs typeface="DIN Next LT Pro Condensed" charset="0"/>
                </a:rPr>
                <a:t>regression</a:t>
              </a:r>
              <a:r>
                <a:rPr lang="fr-FR" sz="2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+mn-lt"/>
                  <a:ea typeface="DIN Next LT Pro Condensed" charset="0"/>
                  <a:cs typeface="DIN Next LT Pro Condensed" charset="0"/>
                </a:rPr>
                <a:t>, mise à jour du BO « en douce »)</a:t>
              </a:r>
            </a:p>
          </p:txBody>
        </p:sp>
        <p:pic>
          <p:nvPicPr>
            <p:cNvPr id="21" name="Imag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7257" y="2614103"/>
              <a:ext cx="995137" cy="995137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3468913" y="2289698"/>
            <a:ext cx="2467429" cy="3322388"/>
            <a:chOff x="3840872" y="2289698"/>
            <a:chExt cx="2467429" cy="3322388"/>
          </a:xfrm>
        </p:grpSpPr>
        <p:sp>
          <p:nvSpPr>
            <p:cNvPr id="13" name="Ellipse 21"/>
            <p:cNvSpPr>
              <a:spLocks noChangeAspect="1"/>
            </p:cNvSpPr>
            <p:nvPr/>
          </p:nvSpPr>
          <p:spPr>
            <a:xfrm>
              <a:off x="4133494" y="2289698"/>
              <a:ext cx="1764000" cy="1764000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12700" cap="flat" cmpd="sng" algn="ctr">
              <a:solidFill>
                <a:srgbClr val="79643B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 sz="1800" dirty="0">
                <a:solidFill>
                  <a:srgbClr val="000000"/>
                </a:solidFill>
              </a:endParaRPr>
            </a:p>
          </p:txBody>
        </p:sp>
        <p:cxnSp>
          <p:nvCxnSpPr>
            <p:cNvPr id="14" name="Connecteur droit 22"/>
            <p:cNvCxnSpPr/>
            <p:nvPr/>
          </p:nvCxnSpPr>
          <p:spPr>
            <a:xfrm>
              <a:off x="4783890" y="3635894"/>
              <a:ext cx="463209" cy="1379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24"/>
            <p:cNvSpPr txBox="1"/>
            <p:nvPr/>
          </p:nvSpPr>
          <p:spPr>
            <a:xfrm>
              <a:off x="4304636" y="3318130"/>
              <a:ext cx="1421717" cy="85360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 defTabSz="914400">
                <a:lnSpc>
                  <a:spcPts val="1400"/>
                </a:lnSpc>
                <a:spcBef>
                  <a:spcPct val="0"/>
                </a:spcBef>
              </a:pPr>
              <a:br>
                <a:rPr lang="fr-FR" sz="1400" cap="all" dirty="0">
                  <a:solidFill>
                    <a:srgbClr val="000000"/>
                  </a:solidFill>
                  <a:latin typeface="DIN Next LT Pro Medium Cond" panose="020B0606020203050203" pitchFamily="34" charset="0"/>
                  <a:cs typeface="DIN Next LT Pro UltraLight Cond"/>
                </a:rPr>
              </a:br>
              <a:r>
                <a:rPr lang="fr-FR" sz="1400" cap="all" dirty="0">
                  <a:solidFill>
                    <a:srgbClr val="000000"/>
                  </a:solidFill>
                  <a:latin typeface="DIN Next LT Pro Medium Cond" panose="020B0606020203050203" pitchFamily="34" charset="0"/>
                  <a:cs typeface="DIN Next LT Pro UltraLight Cond"/>
                </a:rPr>
                <a:t>Recette</a:t>
              </a:r>
              <a:endParaRPr lang="fr-FR" sz="1000" cap="all" dirty="0">
                <a:solidFill>
                  <a:srgbClr val="000000"/>
                </a:solidFill>
                <a:latin typeface="DIN Next LT Pro Medium Cond" panose="020B0606020203050203" pitchFamily="34" charset="0"/>
                <a:cs typeface="DIN Next LT Pro UltraLight Cond"/>
              </a:endParaRPr>
            </a:p>
          </p:txBody>
        </p:sp>
        <p:sp>
          <p:nvSpPr>
            <p:cNvPr id="16" name="Shape 144"/>
            <p:cNvSpPr/>
            <p:nvPr/>
          </p:nvSpPr>
          <p:spPr>
            <a:xfrm>
              <a:off x="3840872" y="4380980"/>
              <a:ext cx="2467429" cy="1231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80000"/>
                </a:lnSpc>
                <a:defRPr sz="1600">
                  <a:solidFill>
                    <a:srgbClr val="FFFFFF"/>
                  </a:solidFill>
                  <a:latin typeface="DIN Next LT Pro Light Condensed"/>
                  <a:ea typeface="DIN Next LT Pro Light Condensed"/>
                  <a:cs typeface="DIN Next LT Pro Light Condensed"/>
                  <a:sym typeface="DIN Next LT Pro Light Condensed"/>
                </a:defRPr>
              </a:lvl1pPr>
            </a:lstStyle>
            <a:p>
              <a:pPr defTabSz="914400">
                <a:defRPr sz="1800">
                  <a:solidFill>
                    <a:srgbClr val="000000"/>
                  </a:solidFill>
                </a:defRPr>
              </a:pPr>
              <a:r>
                <a:rPr lang="fr-FR" sz="2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+mn-lt"/>
                  <a:ea typeface="DIN Next LT Pro Condensed" charset="0"/>
                  <a:cs typeface="DIN Next LT Pro Condensed" charset="0"/>
                </a:rPr>
                <a:t>Le fameux cahier de recette automatisé. Ça rassure toujours avant un passage en </a:t>
              </a:r>
              <a:r>
                <a:rPr lang="fr-FR" sz="2000" dirty="0" err="1">
                  <a:solidFill>
                    <a:srgbClr val="000000">
                      <a:lumMod val="75000"/>
                      <a:lumOff val="25000"/>
                    </a:srgbClr>
                  </a:solidFill>
                  <a:latin typeface="+mn-lt"/>
                  <a:ea typeface="DIN Next LT Pro Condensed" charset="0"/>
                  <a:cs typeface="DIN Next LT Pro Condensed" charset="0"/>
                </a:rPr>
                <a:t>prod</a:t>
              </a:r>
              <a:endParaRPr lang="fr-FR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+mn-lt"/>
                <a:ea typeface="DIN Next LT Pro Condensed" charset="0"/>
                <a:cs typeface="DIN Next LT Pro Condensed" charset="0"/>
              </a:endParaRPr>
            </a:p>
          </p:txBody>
        </p:sp>
        <p:pic>
          <p:nvPicPr>
            <p:cNvPr id="22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7715" y="2566087"/>
              <a:ext cx="1015559" cy="1015559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740229" y="2289698"/>
            <a:ext cx="2525485" cy="3322388"/>
            <a:chOff x="740229" y="2289698"/>
            <a:chExt cx="2525485" cy="3322388"/>
          </a:xfrm>
        </p:grpSpPr>
        <p:sp>
          <p:nvSpPr>
            <p:cNvPr id="17" name="Ellipse 28"/>
            <p:cNvSpPr>
              <a:spLocks noChangeAspect="1"/>
            </p:cNvSpPr>
            <p:nvPr/>
          </p:nvSpPr>
          <p:spPr>
            <a:xfrm>
              <a:off x="1117613" y="2289698"/>
              <a:ext cx="1764000" cy="1764000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12700" cap="flat" cmpd="sng" algn="ctr">
              <a:solidFill>
                <a:srgbClr val="79643B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 sz="1800" dirty="0">
                <a:solidFill>
                  <a:srgbClr val="000000"/>
                </a:solidFill>
              </a:endParaRPr>
            </a:p>
          </p:txBody>
        </p:sp>
        <p:cxnSp>
          <p:nvCxnSpPr>
            <p:cNvPr id="18" name="Connecteur droit 29"/>
            <p:cNvCxnSpPr/>
            <p:nvPr/>
          </p:nvCxnSpPr>
          <p:spPr>
            <a:xfrm>
              <a:off x="1768009" y="3635894"/>
              <a:ext cx="463209" cy="1379"/>
            </a:xfrm>
            <a:prstGeom prst="line">
              <a:avLst/>
            </a:prstGeom>
            <a:solidFill>
              <a:srgbClr val="000000">
                <a:alpha val="70000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ZoneTexte 34"/>
            <p:cNvSpPr txBox="1"/>
            <p:nvPr/>
          </p:nvSpPr>
          <p:spPr>
            <a:xfrm>
              <a:off x="1363046" y="3412770"/>
              <a:ext cx="1273135" cy="85360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 defTabSz="914400">
                <a:lnSpc>
                  <a:spcPts val="1400"/>
                </a:lnSpc>
                <a:spcBef>
                  <a:spcPct val="0"/>
                </a:spcBef>
              </a:pPr>
              <a:r>
                <a:rPr lang="fr-FR" sz="1400" cap="all" dirty="0">
                  <a:solidFill>
                    <a:srgbClr val="000000"/>
                  </a:solidFill>
                  <a:latin typeface="DIN Next LT Pro Medium Cond" panose="020B0606020203050203" pitchFamily="34" charset="0"/>
                  <a:cs typeface="DIN Next LT Pro UltraLight Cond"/>
                </a:rPr>
                <a:t>Agile</a:t>
              </a:r>
            </a:p>
          </p:txBody>
        </p:sp>
        <p:sp>
          <p:nvSpPr>
            <p:cNvPr id="20" name="Shape 125"/>
            <p:cNvSpPr/>
            <p:nvPr/>
          </p:nvSpPr>
          <p:spPr>
            <a:xfrm>
              <a:off x="740229" y="4380980"/>
              <a:ext cx="2525485" cy="1231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80000"/>
                </a:lnSpc>
                <a:defRPr sz="1600">
                  <a:solidFill>
                    <a:srgbClr val="FFFFFF"/>
                  </a:solidFill>
                  <a:latin typeface="DIN Next LT Pro Light Condensed"/>
                  <a:ea typeface="DIN Next LT Pro Light Condensed"/>
                  <a:cs typeface="DIN Next LT Pro Light Condensed"/>
                  <a:sym typeface="DIN Next LT Pro Light Condensed"/>
                </a:defRPr>
              </a:lvl1pPr>
            </a:lstStyle>
            <a:p>
              <a:pPr defTabSz="914400">
                <a:defRPr sz="1800">
                  <a:solidFill>
                    <a:srgbClr val="000000"/>
                  </a:solidFill>
                </a:defRPr>
              </a:pPr>
              <a:r>
                <a:rPr lang="fr-FR" sz="2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+mn-lt"/>
                  <a:ea typeface="DIN Next LT Pro Condensed" charset="0"/>
                  <a:cs typeface="DIN Next LT Pro Condensed" charset="0"/>
                </a:rPr>
                <a:t>Exécuté sur chaque pull </a:t>
              </a:r>
              <a:r>
                <a:rPr lang="fr-FR" sz="2000" dirty="0" err="1">
                  <a:solidFill>
                    <a:srgbClr val="000000">
                      <a:lumMod val="75000"/>
                      <a:lumOff val="25000"/>
                    </a:srgbClr>
                  </a:solidFill>
                  <a:latin typeface="+mn-lt"/>
                  <a:ea typeface="DIN Next LT Pro Condensed" charset="0"/>
                  <a:cs typeface="DIN Next LT Pro Condensed" charset="0"/>
                </a:rPr>
                <a:t>request</a:t>
              </a:r>
              <a:r>
                <a:rPr lang="fr-FR" sz="2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+mn-lt"/>
                  <a:ea typeface="DIN Next LT Pro Condensed" charset="0"/>
                  <a:cs typeface="DIN Next LT Pro Condensed" charset="0"/>
                </a:rPr>
                <a:t> sur les US principales. Pour une </a:t>
              </a:r>
              <a:r>
                <a:rPr lang="fr-FR" sz="2000" dirty="0" err="1">
                  <a:solidFill>
                    <a:srgbClr val="000000">
                      <a:lumMod val="75000"/>
                      <a:lumOff val="25000"/>
                    </a:srgbClr>
                  </a:solidFill>
                  <a:latin typeface="+mn-lt"/>
                  <a:ea typeface="DIN Next LT Pro Condensed" charset="0"/>
                  <a:cs typeface="DIN Next LT Pro Condensed" charset="0"/>
                </a:rPr>
                <a:t>app</a:t>
              </a:r>
              <a:r>
                <a:rPr lang="fr-FR" sz="2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+mn-lt"/>
                  <a:ea typeface="DIN Next LT Pro Condensed" charset="0"/>
                  <a:cs typeface="DIN Next LT Pro Condensed" charset="0"/>
                </a:rPr>
                <a:t> toujours fonctionnelle</a:t>
              </a:r>
            </a:p>
          </p:txBody>
        </p:sp>
        <p:pic>
          <p:nvPicPr>
            <p:cNvPr id="23" name="Imag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6728" y="2675708"/>
              <a:ext cx="840800" cy="84080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8694056" y="2289698"/>
            <a:ext cx="2438401" cy="3322388"/>
            <a:chOff x="8694056" y="2289698"/>
            <a:chExt cx="2438401" cy="3322388"/>
          </a:xfrm>
        </p:grpSpPr>
        <p:sp>
          <p:nvSpPr>
            <p:cNvPr id="9" name="Ellipse 17"/>
            <p:cNvSpPr>
              <a:spLocks noChangeAspect="1"/>
            </p:cNvSpPr>
            <p:nvPr/>
          </p:nvSpPr>
          <p:spPr>
            <a:xfrm>
              <a:off x="9049378" y="2289698"/>
              <a:ext cx="1764000" cy="1764000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12700" cap="flat" cmpd="sng" algn="ctr">
              <a:solidFill>
                <a:srgbClr val="79643B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 sz="1800" dirty="0">
                <a:solidFill>
                  <a:srgbClr val="000000"/>
                </a:solidFill>
              </a:endParaRPr>
            </a:p>
          </p:txBody>
        </p:sp>
        <p:cxnSp>
          <p:nvCxnSpPr>
            <p:cNvPr id="10" name="Connecteur droit 18"/>
            <p:cNvCxnSpPr/>
            <p:nvPr/>
          </p:nvCxnSpPr>
          <p:spPr>
            <a:xfrm>
              <a:off x="9699774" y="3635894"/>
              <a:ext cx="463209" cy="1379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20"/>
            <p:cNvSpPr txBox="1"/>
            <p:nvPr/>
          </p:nvSpPr>
          <p:spPr>
            <a:xfrm>
              <a:off x="9294811" y="3381090"/>
              <a:ext cx="1273135" cy="85360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 defTabSz="914400">
                <a:lnSpc>
                  <a:spcPts val="1400"/>
                </a:lnSpc>
                <a:spcBef>
                  <a:spcPct val="0"/>
                </a:spcBef>
              </a:pPr>
              <a:r>
                <a:rPr lang="fr-FR" sz="1400" cap="all" dirty="0">
                  <a:solidFill>
                    <a:srgbClr val="000000"/>
                  </a:solidFill>
                  <a:latin typeface="DIN Next LT Pro Medium Cond" panose="020B0606020203050203" pitchFamily="34" charset="0"/>
                  <a:cs typeface="DIN Next LT Pro UltraLight Cond"/>
                </a:rPr>
                <a:t>Anticiper</a:t>
              </a:r>
            </a:p>
          </p:txBody>
        </p:sp>
        <p:sp>
          <p:nvSpPr>
            <p:cNvPr id="12" name="Shape 144"/>
            <p:cNvSpPr/>
            <p:nvPr/>
          </p:nvSpPr>
          <p:spPr>
            <a:xfrm>
              <a:off x="8694056" y="4380980"/>
              <a:ext cx="2438401" cy="1231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80000"/>
                </a:lnSpc>
                <a:defRPr sz="1600">
                  <a:solidFill>
                    <a:srgbClr val="FFFFFF"/>
                  </a:solidFill>
                  <a:latin typeface="DIN Next LT Pro Light Condensed"/>
                  <a:ea typeface="DIN Next LT Pro Light Condensed"/>
                  <a:cs typeface="DIN Next LT Pro Light Condensed"/>
                  <a:sym typeface="DIN Next LT Pro Light Condensed"/>
                </a:defRPr>
              </a:lvl1pPr>
            </a:lstStyle>
            <a:p>
              <a:r>
                <a:rPr lang="fr-FR" sz="20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+mn-lt"/>
                  <a:ea typeface="DIN Next LT Pro Condensed" charset="0"/>
                  <a:cs typeface="DIN Next LT Pro Condensed" charset="0"/>
                </a:rPr>
                <a:t>Rejouer l’ensemble de vos test sur des versions d’OS en béta, en 30 mn. Ça n’a pas de prix.</a:t>
              </a:r>
            </a:p>
          </p:txBody>
        </p:sp>
        <p:pic>
          <p:nvPicPr>
            <p:cNvPr id="24" name="Imag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0409" y="2630723"/>
              <a:ext cx="874594" cy="8745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7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tctechcrunch2011.files.wordpress.com/2016/07/fb_data_center-4.jpg?w=764&amp;h=400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987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5035813"/>
            <a:ext cx="6324600" cy="590931"/>
          </a:xfrm>
        </p:spPr>
        <p:txBody>
          <a:bodyPr/>
          <a:lstStyle/>
          <a:p>
            <a:r>
              <a:rPr lang="fr-FR" dirty="0"/>
              <a:t>DEMO Xamarin Test Cloud</a:t>
            </a:r>
          </a:p>
        </p:txBody>
      </p:sp>
    </p:spTree>
    <p:extLst>
      <p:ext uri="{BB962C8B-B14F-4D97-AF65-F5344CB8AC3E}">
        <p14:creationId xmlns:p14="http://schemas.microsoft.com/office/powerpoint/2010/main" val="384504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Xamarin.UITest</a:t>
            </a:r>
            <a:r>
              <a:rPr lang="en-US" dirty="0"/>
              <a:t> | Calabash</a:t>
            </a:r>
            <a:endParaRPr lang="fr-FR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6"/>
          </p:nvPr>
        </p:nvSpPr>
        <p:spPr>
          <a:xfrm>
            <a:off x="6501467" y="1595438"/>
            <a:ext cx="5053945" cy="4611687"/>
          </a:xfrm>
        </p:spPr>
        <p:txBody>
          <a:bodyPr>
            <a:normAutofit lnSpcReduction="10000"/>
          </a:bodyPr>
          <a:lstStyle/>
          <a:p>
            <a:r>
              <a:rPr lang="fr-FR" dirty="0"/>
              <a:t>Créer des tests d'interface utilisateur automatisés tout en C# ou Ruby</a:t>
            </a:r>
          </a:p>
          <a:p>
            <a:endParaRPr lang="fr-FR" dirty="0"/>
          </a:p>
          <a:p>
            <a:r>
              <a:rPr lang="fr-FR" dirty="0"/>
              <a:t>Télécharger vos tests sur XTC ou exécuter les sur un simulateur ou votre </a:t>
            </a:r>
            <a:r>
              <a:rPr lang="fr-FR" dirty="0" err="1"/>
              <a:t>device</a:t>
            </a:r>
            <a:endParaRPr lang="fr-FR" dirty="0"/>
          </a:p>
          <a:p>
            <a:endParaRPr lang="fr-FR" dirty="0"/>
          </a:p>
          <a:p>
            <a:r>
              <a:rPr lang="fr-FR" dirty="0"/>
              <a:t>Exécution à partir de Visual Studio ou Xamarin studio</a:t>
            </a:r>
          </a:p>
          <a:p>
            <a:endParaRPr lang="fr-FR" dirty="0"/>
          </a:p>
          <a:p>
            <a:r>
              <a:rPr lang="fr-FR" dirty="0"/>
              <a:t>Fonctionne sur toute application: </a:t>
            </a:r>
            <a:r>
              <a:rPr lang="fr-FR" b="1" dirty="0"/>
              <a:t>Native</a:t>
            </a:r>
            <a:r>
              <a:rPr lang="fr-FR" dirty="0"/>
              <a:t>, </a:t>
            </a:r>
            <a:r>
              <a:rPr lang="fr-FR" b="1" dirty="0"/>
              <a:t>hybride</a:t>
            </a:r>
            <a:r>
              <a:rPr lang="fr-FR" dirty="0"/>
              <a:t>, ou </a:t>
            </a:r>
            <a:r>
              <a:rPr lang="fr-FR" b="1" dirty="0"/>
              <a:t>Xamarin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Developper</a:t>
            </a:r>
            <a:r>
              <a:rPr lang="en-US" dirty="0"/>
              <a:t> </a:t>
            </a:r>
            <a:r>
              <a:rPr lang="en-US" dirty="0" err="1"/>
              <a:t>ces</a:t>
            </a:r>
            <a:r>
              <a:rPr lang="en-US" dirty="0"/>
              <a:t> tests</a:t>
            </a:r>
            <a:endParaRPr lang="fr-FR" dirty="0"/>
          </a:p>
        </p:txBody>
      </p:sp>
      <p:pic>
        <p:nvPicPr>
          <p:cNvPr id="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769" y="2112753"/>
            <a:ext cx="5989751" cy="42389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972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Le détail qui compte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type="body" sz="quarter" idx="16"/>
          </p:nvPr>
        </p:nvSpPr>
        <p:spPr>
          <a:xfrm>
            <a:off x="7390701" y="1595438"/>
            <a:ext cx="4572000" cy="4611687"/>
          </a:xfrm>
        </p:spPr>
        <p:txBody>
          <a:bodyPr/>
          <a:lstStyle/>
          <a:p>
            <a:r>
              <a:rPr lang="fr-FR" dirty="0"/>
              <a:t>Datacenter au Danemark</a:t>
            </a:r>
          </a:p>
          <a:p>
            <a:endParaRPr lang="fr-FR" dirty="0"/>
          </a:p>
          <a:p>
            <a:r>
              <a:rPr lang="fr-FR" dirty="0" err="1"/>
              <a:t>Devices</a:t>
            </a:r>
            <a:r>
              <a:rPr lang="fr-FR" dirty="0"/>
              <a:t> réinitialisés (hard reset) après chaque tests</a:t>
            </a:r>
          </a:p>
          <a:p>
            <a:endParaRPr lang="en-US" dirty="0"/>
          </a:p>
          <a:p>
            <a:r>
              <a:rPr lang="en-US" dirty="0"/>
              <a:t>IP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/>
              <a:t>195.249.159.238</a:t>
            </a:r>
            <a:endParaRPr lang="fr-F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/>
              <a:t>195.249.159.239</a:t>
            </a:r>
            <a:endParaRPr lang="fr-FR" dirty="0"/>
          </a:p>
          <a:p>
            <a:endParaRPr lang="fr-FR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2155970"/>
            <a:ext cx="7103274" cy="3962644"/>
          </a:xfrm>
          <a:prstGeom prst="rect">
            <a:avLst/>
          </a:prstGeom>
        </p:spPr>
      </p:pic>
      <p:pic>
        <p:nvPicPr>
          <p:cNvPr id="7170" name="Picture 2" descr="https://blog.xamarin.com/wp-content/uploads/2014/07/test-cloud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2671762"/>
            <a:ext cx="911225" cy="94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8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concurrents</a:t>
            </a:r>
          </a:p>
        </p:txBody>
      </p:sp>
      <p:graphicFrame>
        <p:nvGraphicFramePr>
          <p:cNvPr id="5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406986"/>
              </p:ext>
            </p:extLst>
          </p:nvPr>
        </p:nvGraphicFramePr>
        <p:xfrm>
          <a:off x="1565324" y="1260548"/>
          <a:ext cx="9061352" cy="5250994"/>
        </p:xfrm>
        <a:graphic>
          <a:graphicData uri="http://schemas.openxmlformats.org/drawingml/2006/table">
            <a:tbl>
              <a:tblPr firstRow="1" bandCol="1"/>
              <a:tblGrid>
                <a:gridCol w="2334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2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5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 fontAlgn="b"/>
                      <a:endParaRPr lang="en-US" sz="2000" b="0" u="none" strike="noStrike" kern="1200" dirty="0">
                        <a:gradFill>
                          <a:gsLst>
                            <a:gs pos="1250">
                              <a:schemeClr val="bg2"/>
                            </a:gs>
                            <a:gs pos="100000">
                              <a:schemeClr val="bg2"/>
                            </a:gs>
                          </a:gsLst>
                          <a:lin ang="5400000" scaled="0"/>
                        </a:gradFill>
                        <a:latin typeface="Segoe" panose="020B0502040504020203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9642" marR="89642" marT="44821" marB="44821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 fontAlgn="b"/>
                      <a:r>
                        <a:rPr lang="en-US" sz="2400" b="0" u="none" strike="noStrike" kern="1200" dirty="0">
                          <a:solidFill>
                            <a:srgbClr val="505050"/>
                          </a:solidFill>
                          <a:latin typeface="Segoe" panose="020B0502040504020203" pitchFamily="34" charset="0"/>
                          <a:ea typeface="Segoe UI" pitchFamily="34" charset="0"/>
                          <a:cs typeface="Segoe UI" panose="020B0502040204020203" pitchFamily="34" charset="0"/>
                        </a:rPr>
                        <a:t>AWS Device Farm</a:t>
                      </a:r>
                      <a:r>
                        <a:rPr lang="en-US" sz="3100" b="0" u="none" strike="noStrike" kern="1200" dirty="0">
                          <a:gradFill>
                            <a:gsLst>
                              <a:gs pos="1250">
                                <a:schemeClr val="bg2"/>
                              </a:gs>
                              <a:gs pos="100000">
                                <a:schemeClr val="bg2"/>
                              </a:gs>
                            </a:gsLst>
                            <a:lin ang="5400000" scaled="0"/>
                          </a:gra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</a:p>
                  </a:txBody>
                  <a:tcPr marL="89642" marR="89642" marT="44821" marB="44821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 fontAlgn="b"/>
                      <a:r>
                        <a:rPr lang="en-US" sz="2400" b="0" u="none" strike="noStrike" kern="1200" dirty="0">
                          <a:solidFill>
                            <a:srgbClr val="505050"/>
                          </a:solidFill>
                          <a:latin typeface="Segoe" panose="020B0502040504020203" pitchFamily="34" charset="0"/>
                          <a:ea typeface="Segoe UI" pitchFamily="34" charset="0"/>
                          <a:cs typeface="Segoe UI" panose="020B0502040204020203" pitchFamily="34" charset="0"/>
                        </a:rPr>
                        <a:t>Google Cloud Test Lab</a:t>
                      </a:r>
                    </a:p>
                  </a:txBody>
                  <a:tcPr marL="89642" marR="89642" marT="44821" marB="44821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 fontAlgn="b"/>
                      <a:r>
                        <a:rPr lang="en-US" sz="2400" b="0" u="none" strike="noStrike" kern="1200" dirty="0">
                          <a:solidFill>
                            <a:srgbClr val="505050"/>
                          </a:solidFill>
                          <a:latin typeface="Segoe" panose="020B0502040504020203" pitchFamily="34" charset="0"/>
                          <a:ea typeface="Segoe UI" pitchFamily="34" charset="0"/>
                          <a:cs typeface="Segoe UI" panose="020B0502040204020203" pitchFamily="34" charset="0"/>
                        </a:rPr>
                        <a:t>Xamarin Test Cloud</a:t>
                      </a:r>
                      <a:endParaRPr lang="en-US" sz="2400" b="0" u="none" strike="noStrike" kern="1200" dirty="0">
                        <a:gradFill>
                          <a:gsLst>
                            <a:gs pos="1250">
                              <a:schemeClr val="bg2"/>
                            </a:gs>
                            <a:gs pos="100000">
                              <a:schemeClr val="bg2"/>
                            </a:gs>
                          </a:gsLst>
                          <a:lin ang="5400000" scaled="0"/>
                        </a:gradFill>
                        <a:latin typeface="Segoe" panose="020B0502040504020203" pitchFamily="34" charset="0"/>
                        <a:ea typeface="Segoe UI" pitchFamily="34" charset="0"/>
                        <a:cs typeface="Segoe UI" panose="020B0502040204020203" pitchFamily="34" charset="0"/>
                      </a:endParaRPr>
                    </a:p>
                  </a:txBody>
                  <a:tcPr marL="89642" marR="89642" marT="44821" marB="44821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1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2000" b="0" u="none" strike="noStrike" kern="120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" panose="020B0502040504020203" pitchFamily="34" charset="0"/>
                          <a:ea typeface="+mn-ea"/>
                          <a:cs typeface="Segoe UI" panose="020B0502040204020203" pitchFamily="34" charset="0"/>
                        </a:rPr>
                        <a:t>Plateforme</a:t>
                      </a:r>
                      <a:endParaRPr lang="en-US" sz="2000" b="0" u="none" strike="noStrike" kern="120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" panose="020B05020405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89642" marR="89642" marT="44821" marB="448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Segoe" panose="020B0502040504020203"/>
                        </a:rPr>
                        <a:t>Android, iOS &amp; Web</a:t>
                      </a:r>
                    </a:p>
                  </a:txBody>
                  <a:tcPr marL="89642" marR="89642" marT="44821" marB="44821" anchor="ctr" anchorCtr="1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Segoe" panose="020B0502040504020203"/>
                        </a:rPr>
                        <a:t>Android</a:t>
                      </a:r>
                    </a:p>
                  </a:txBody>
                  <a:tcPr marL="89642" marR="89642" marT="44821" marB="44821" anchor="ctr" anchorCtr="1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363" rtl="0" eaLnBrk="1" latinLnBrk="0" hangingPunct="1"/>
                      <a:r>
                        <a:rPr lang="en-US" sz="1800" b="0" u="none" strike="noStrike" kern="1200" dirty="0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Android, iOS</a:t>
                      </a:r>
                    </a:p>
                  </a:txBody>
                  <a:tcPr marL="89642" marR="89642" marT="44821" marB="44821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1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2000" b="0" u="none" strike="noStrike" kern="120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" panose="020B0502040504020203" pitchFamily="34" charset="0"/>
                          <a:ea typeface="+mn-ea"/>
                          <a:cs typeface="Segoe UI" panose="020B0502040204020203" pitchFamily="34" charset="0"/>
                        </a:rPr>
                        <a:t>Framework</a:t>
                      </a:r>
                    </a:p>
                  </a:txBody>
                  <a:tcPr marL="89642" marR="89642" marT="44821" marB="448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363" rtl="0" eaLnBrk="1" latinLnBrk="0" hangingPunct="1"/>
                      <a:r>
                        <a:rPr lang="en-US" sz="1800" b="0" u="none" strike="noStrike" kern="1200" dirty="0" err="1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Appium</a:t>
                      </a:r>
                      <a:r>
                        <a:rPr lang="en-US" sz="1800" b="0" u="none" strike="noStrike" kern="1200" dirty="0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, Junit, </a:t>
                      </a:r>
                      <a:r>
                        <a:rPr lang="en-US" sz="1800" b="0" u="none" strike="noStrike" kern="1200" dirty="0" err="1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TestNG</a:t>
                      </a:r>
                      <a:r>
                        <a:rPr lang="en-US" sz="1800" b="0" u="none" strike="noStrike" kern="1200" dirty="0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, Calabash</a:t>
                      </a:r>
                    </a:p>
                  </a:txBody>
                  <a:tcPr marL="89642" marR="89642" marT="44821" marB="44821" anchor="ctr" anchorCtr="1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363" rtl="0" eaLnBrk="1" latinLnBrk="0" hangingPunct="1"/>
                      <a:r>
                        <a:rPr lang="en-US" sz="1800" b="0" u="none" strike="noStrike" kern="1200" dirty="0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Instrumentation, </a:t>
                      </a:r>
                      <a:r>
                        <a:rPr lang="en-US" sz="1800" b="0" u="none" strike="noStrike" kern="1200" dirty="0" err="1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Robo</a:t>
                      </a:r>
                      <a:r>
                        <a:rPr lang="en-US" sz="1800" b="0" u="none" strike="noStrike" kern="1200" dirty="0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 Test</a:t>
                      </a:r>
                    </a:p>
                  </a:txBody>
                  <a:tcPr marL="89642" marR="89642" marT="44821" marB="44821" anchor="ctr" anchorCtr="1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363" rtl="0" eaLnBrk="1" latinLnBrk="0" hangingPunct="1"/>
                      <a:r>
                        <a:rPr lang="en-US" sz="1800" b="0" u="none" strike="noStrike" kern="1200" dirty="0" err="1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Calabach</a:t>
                      </a:r>
                      <a:r>
                        <a:rPr lang="en-US" sz="1800" b="0" u="none" strike="noStrike" kern="1200" dirty="0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, </a:t>
                      </a:r>
                      <a:r>
                        <a:rPr lang="en-US" sz="1800" b="0" u="none" strike="noStrike" kern="1200" dirty="0" err="1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Nunit</a:t>
                      </a:r>
                      <a:r>
                        <a:rPr lang="en-US" sz="1800" b="0" u="none" strike="noStrike" kern="1200" dirty="0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, </a:t>
                      </a:r>
                      <a:r>
                        <a:rPr lang="en-US" sz="1800" b="0" u="none" strike="noStrike" kern="1200" dirty="0" err="1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Appium</a:t>
                      </a:r>
                      <a:r>
                        <a:rPr lang="en-US" sz="1800" b="0" u="none" strike="noStrike" kern="1200" dirty="0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, </a:t>
                      </a:r>
                      <a:r>
                        <a:rPr lang="en-US" sz="1800" b="0" u="none" strike="noStrike" kern="1200" dirty="0" err="1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UITests</a:t>
                      </a:r>
                      <a:endParaRPr lang="en-US" sz="1800" b="0" u="none" strike="noStrike" kern="1200" dirty="0">
                        <a:solidFill>
                          <a:schemeClr val="bg1"/>
                        </a:solidFill>
                        <a:latin typeface="Segoe" panose="020B0502040504020203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9642" marR="89642" marT="44821" marB="44821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1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en-US" sz="2000" b="0" u="none" strike="noStrike" kern="120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" panose="020B0502040504020203" pitchFamily="34" charset="0"/>
                          <a:cs typeface="Segoe UI" panose="020B0502040204020203" pitchFamily="34" charset="0"/>
                        </a:rPr>
                        <a:t>Language</a:t>
                      </a:r>
                      <a:endParaRPr lang="en-US" sz="2000" b="0" u="none" strike="noStrike" kern="120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" panose="020B05020405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89642" marR="89642" marT="44821" marB="448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363" rtl="0" eaLnBrk="1" latinLnBrk="0" hangingPunct="1"/>
                      <a:r>
                        <a:rPr lang="en-US" sz="1800" b="0" u="none" strike="noStrike" kern="1200" dirty="0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Java, Ruby, C#</a:t>
                      </a:r>
                    </a:p>
                  </a:txBody>
                  <a:tcPr marL="89642" marR="89642" marT="44821" marB="44821" anchor="ctr" anchorCtr="1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363" rtl="0" eaLnBrk="1" latinLnBrk="0" hangingPunct="1"/>
                      <a:r>
                        <a:rPr lang="en-US" sz="1800" b="0" u="none" strike="noStrike" kern="1200" dirty="0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Java</a:t>
                      </a:r>
                    </a:p>
                  </a:txBody>
                  <a:tcPr marL="89642" marR="89642" marT="44821" marB="44821" anchor="ctr" anchorCtr="1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914363" rtl="0" eaLnBrk="1" latinLnBrk="0" hangingPunct="1"/>
                      <a:r>
                        <a:rPr lang="en-US" sz="1800" b="0" u="none" strike="noStrike" kern="1200" dirty="0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C#, Ruby</a:t>
                      </a:r>
                    </a:p>
                  </a:txBody>
                  <a:tcPr marL="89642" marR="89642" marT="44821" marB="44821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14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u="none" strike="noStrike" kern="120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" panose="020B0502040504020203" pitchFamily="34" charset="0"/>
                          <a:ea typeface="+mn-ea"/>
                          <a:cs typeface="Segoe UI" panose="020B0502040204020203" pitchFamily="34" charset="0"/>
                        </a:rPr>
                        <a:t>Native App</a:t>
                      </a:r>
                    </a:p>
                  </a:txBody>
                  <a:tcPr marL="89642" marR="89642" marT="44821" marB="448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63" rtl="0" eaLnBrk="1" latinLnBrk="0" hangingPunct="1"/>
                      <a:r>
                        <a:rPr lang="en-US" sz="1800" b="0" u="none" strike="noStrike" kern="1200" dirty="0" err="1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Oui</a:t>
                      </a:r>
                      <a:endParaRPr lang="en-US" sz="1800" b="0" u="none" strike="noStrike" kern="1200" dirty="0">
                        <a:solidFill>
                          <a:schemeClr val="bg1"/>
                        </a:solidFill>
                        <a:latin typeface="Segoe" panose="020B0502040504020203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9642" marR="89642" marT="44821" marB="44821" anchor="ctr" anchorCtr="1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63" rtl="0" eaLnBrk="1" latinLnBrk="0" hangingPunct="1"/>
                      <a:r>
                        <a:rPr lang="en-US" sz="1800" b="0" u="none" strike="noStrike" kern="1200" dirty="0" err="1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Oui</a:t>
                      </a:r>
                      <a:endParaRPr lang="en-US" sz="1800" b="0" u="none" strike="noStrike" kern="1200" dirty="0">
                        <a:solidFill>
                          <a:schemeClr val="bg1"/>
                        </a:solidFill>
                        <a:latin typeface="Segoe" panose="020B0502040504020203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9642" marR="89642" marT="44821" marB="44821" anchor="ctr" anchorCtr="1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63" rtl="0" eaLnBrk="1" latinLnBrk="0" hangingPunct="1"/>
                      <a:r>
                        <a:rPr lang="en-US" sz="1800" b="0" u="none" strike="noStrike" kern="1200" dirty="0" err="1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Oui</a:t>
                      </a:r>
                      <a:endParaRPr lang="en-US" sz="1800" b="0" u="none" strike="noStrike" kern="1200" dirty="0">
                        <a:solidFill>
                          <a:schemeClr val="bg1"/>
                        </a:solidFill>
                        <a:latin typeface="Segoe" panose="020B0502040504020203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9642" marR="89642" marT="44821" marB="44821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898867"/>
                  </a:ext>
                </a:extLst>
              </a:tr>
              <a:tr h="61414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u="none" strike="noStrike" kern="120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" panose="020B0502040504020203" pitchFamily="34" charset="0"/>
                          <a:ea typeface="+mn-ea"/>
                          <a:cs typeface="Segoe UI" panose="020B0502040204020203" pitchFamily="34" charset="0"/>
                        </a:rPr>
                        <a:t>Hybrid</a:t>
                      </a:r>
                    </a:p>
                  </a:txBody>
                  <a:tcPr marL="89642" marR="89642" marT="44821" marB="448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63" rtl="0" eaLnBrk="1" latinLnBrk="0" hangingPunct="1"/>
                      <a:r>
                        <a:rPr lang="en-US" sz="1800" b="0" u="none" strike="noStrike" kern="1200" dirty="0" err="1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Oui</a:t>
                      </a:r>
                      <a:endParaRPr lang="en-US" sz="1800" b="0" u="none" strike="noStrike" kern="1200" dirty="0">
                        <a:solidFill>
                          <a:schemeClr val="bg1"/>
                        </a:solidFill>
                        <a:latin typeface="Segoe" panose="020B0502040504020203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9642" marR="89642" marT="44821" marB="44821" anchor="ctr" anchorCtr="1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63" rtl="0" eaLnBrk="1" latinLnBrk="0" hangingPunct="1"/>
                      <a:r>
                        <a:rPr lang="en-US" sz="1800" b="0" u="none" strike="noStrike" kern="1200" dirty="0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No</a:t>
                      </a:r>
                    </a:p>
                  </a:txBody>
                  <a:tcPr marL="89642" marR="89642" marT="44821" marB="44821" anchor="ctr" anchorCtr="1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63" rtl="0" eaLnBrk="1" latinLnBrk="0" hangingPunct="1"/>
                      <a:r>
                        <a:rPr lang="en-US" sz="1800" b="0" u="none" strike="noStrike" kern="1200" dirty="0" err="1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Oui</a:t>
                      </a:r>
                      <a:endParaRPr lang="en-US" sz="1800" b="0" u="none" strike="noStrike" kern="1200" dirty="0">
                        <a:solidFill>
                          <a:schemeClr val="bg1"/>
                        </a:solidFill>
                        <a:latin typeface="Segoe" panose="020B0502040504020203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9642" marR="89642" marT="44821" marB="44821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28246"/>
                  </a:ext>
                </a:extLst>
              </a:tr>
              <a:tr h="61414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u="none" strike="noStrike" kern="120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" panose="020B0502040504020203" pitchFamily="34" charset="0"/>
                          <a:ea typeface="+mn-ea"/>
                          <a:cs typeface="Segoe UI" panose="020B0502040204020203" pitchFamily="34" charset="0"/>
                        </a:rPr>
                        <a:t>Devices</a:t>
                      </a:r>
                    </a:p>
                  </a:txBody>
                  <a:tcPr marL="89642" marR="89642" marT="44821" marB="448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63" rtl="0" eaLnBrk="1" latinLnBrk="0" hangingPunct="1"/>
                      <a:r>
                        <a:rPr lang="en-US" sz="1800" b="0" u="none" strike="noStrike" kern="1200" dirty="0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200+</a:t>
                      </a:r>
                    </a:p>
                  </a:txBody>
                  <a:tcPr marL="89642" marR="89642" marT="44821" marB="44821" anchor="ctr" anchorCtr="1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63" rtl="0" eaLnBrk="1" latinLnBrk="0" hangingPunct="1"/>
                      <a:r>
                        <a:rPr lang="en-US" sz="1800" b="0" u="none" strike="noStrike" kern="1200" dirty="0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20+</a:t>
                      </a:r>
                    </a:p>
                  </a:txBody>
                  <a:tcPr marL="89642" marR="89642" marT="44821" marB="44821" anchor="ctr" anchorCtr="1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63" rtl="0" eaLnBrk="1" latinLnBrk="0" hangingPunct="1"/>
                      <a:r>
                        <a:rPr lang="en-US" sz="1800" b="0" u="none" strike="noStrike" kern="1200" dirty="0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2000</a:t>
                      </a:r>
                    </a:p>
                  </a:txBody>
                  <a:tcPr marL="89642" marR="89642" marT="44821" marB="44821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45407"/>
                  </a:ext>
                </a:extLst>
              </a:tr>
              <a:tr h="61414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u="none" strike="noStrike" kern="120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" panose="020B0502040504020203" pitchFamily="34" charset="0"/>
                          <a:ea typeface="+mn-ea"/>
                          <a:cs typeface="Segoe UI" panose="020B0502040204020203" pitchFamily="34" charset="0"/>
                        </a:rPr>
                        <a:t>Performance</a:t>
                      </a:r>
                      <a:r>
                        <a:rPr lang="en-US" sz="2000" b="0" u="none" strike="noStrike" kern="120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" panose="020B0502040504020203" pitchFamily="34" charset="0"/>
                          <a:ea typeface="+mn-ea"/>
                          <a:cs typeface="Segoe UI" panose="020B0502040204020203" pitchFamily="34" charset="0"/>
                        </a:rPr>
                        <a:t> Testing</a:t>
                      </a:r>
                      <a:endParaRPr lang="en-US" sz="2000" b="0" u="none" strike="noStrike" kern="120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" panose="020B05020405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89642" marR="89642" marT="44821" marB="448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63" rtl="0" eaLnBrk="1" latinLnBrk="0" hangingPunct="1"/>
                      <a:r>
                        <a:rPr lang="en-US" sz="1800" b="0" u="none" strike="noStrike" kern="1200" dirty="0" err="1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Oui</a:t>
                      </a:r>
                      <a:endParaRPr lang="en-US" sz="1800" b="0" u="none" strike="noStrike" kern="1200" dirty="0">
                        <a:solidFill>
                          <a:schemeClr val="bg1"/>
                        </a:solidFill>
                        <a:latin typeface="Segoe" panose="020B0502040504020203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9642" marR="89642" marT="44821" marB="44821" anchor="ctr" anchorCtr="1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63" rtl="0" eaLnBrk="1" latinLnBrk="0" hangingPunct="1"/>
                      <a:r>
                        <a:rPr lang="en-US" sz="1800" b="0" u="none" strike="noStrike" kern="1200" dirty="0" err="1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Oui</a:t>
                      </a:r>
                      <a:endParaRPr lang="en-US" sz="1800" b="0" u="none" strike="noStrike" kern="1200" dirty="0">
                        <a:solidFill>
                          <a:schemeClr val="bg1"/>
                        </a:solidFill>
                        <a:latin typeface="Segoe" panose="020B0502040504020203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9642" marR="89642" marT="44821" marB="44821" anchor="ctr" anchorCtr="1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63" rtl="0" eaLnBrk="1" latinLnBrk="0" hangingPunct="1"/>
                      <a:r>
                        <a:rPr lang="en-US" sz="1800" b="0" u="none" strike="noStrike" kern="1200" dirty="0" err="1">
                          <a:solidFill>
                            <a:schemeClr val="bg1"/>
                          </a:solidFill>
                          <a:latin typeface="Segoe" panose="020B0502040504020203"/>
                          <a:ea typeface="Segoe UI" pitchFamily="34" charset="0"/>
                          <a:cs typeface="Segoe UI" pitchFamily="34" charset="0"/>
                        </a:rPr>
                        <a:t>Oui</a:t>
                      </a:r>
                      <a:endParaRPr lang="en-US" sz="1800" b="0" u="none" strike="noStrike" kern="1200" dirty="0">
                        <a:solidFill>
                          <a:schemeClr val="bg1"/>
                        </a:solidFill>
                        <a:latin typeface="Segoe" panose="020B0502040504020203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9642" marR="89642" marT="44821" marB="44821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381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5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rc 53"/>
          <p:cNvSpPr/>
          <p:nvPr/>
        </p:nvSpPr>
        <p:spPr>
          <a:xfrm rot="19293640">
            <a:off x="5748257" y="3404766"/>
            <a:ext cx="3803868" cy="3828809"/>
          </a:xfrm>
          <a:prstGeom prst="arc">
            <a:avLst>
              <a:gd name="adj1" fmla="val 15409619"/>
              <a:gd name="adj2" fmla="val 20091166"/>
            </a:avLst>
          </a:prstGeom>
          <a:ln w="508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La synthèse en « </a:t>
            </a:r>
            <a:r>
              <a:rPr lang="fr-FR" dirty="0" err="1"/>
              <a:t>visual</a:t>
            </a:r>
            <a:r>
              <a:rPr lang="fr-FR" dirty="0"/>
              <a:t> »</a:t>
            </a: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1F5C55A-AAC4-4FAB-A004-0267178C4D8A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Mobile </a:t>
            </a:r>
            <a:r>
              <a:rPr lang="fr-FR" dirty="0" err="1"/>
              <a:t>DevOps</a:t>
            </a:r>
            <a:endParaRPr lang="fr-FR" dirty="0"/>
          </a:p>
        </p:txBody>
      </p:sp>
      <p:grpSp>
        <p:nvGrpSpPr>
          <p:cNvPr id="7" name="Group 6"/>
          <p:cNvGrpSpPr/>
          <p:nvPr/>
        </p:nvGrpSpPr>
        <p:grpSpPr>
          <a:xfrm>
            <a:off x="1520341" y="1861814"/>
            <a:ext cx="9170894" cy="4756193"/>
            <a:chOff x="758951" y="1273324"/>
            <a:chExt cx="7642412" cy="3963494"/>
          </a:xfrm>
        </p:grpSpPr>
        <p:grpSp>
          <p:nvGrpSpPr>
            <p:cNvPr id="15" name="Group 14"/>
            <p:cNvGrpSpPr/>
            <p:nvPr/>
          </p:nvGrpSpPr>
          <p:grpSpPr>
            <a:xfrm>
              <a:off x="1299460" y="2789967"/>
              <a:ext cx="1416613" cy="594414"/>
              <a:chOff x="479461" y="2689709"/>
              <a:chExt cx="2170916" cy="100588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461" y="2689709"/>
                <a:ext cx="1963479" cy="823525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461" y="3330877"/>
                <a:ext cx="2170916" cy="364714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576" y="2165678"/>
              <a:ext cx="575087" cy="217475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780774" y="1323266"/>
              <a:ext cx="1361984" cy="1233405"/>
              <a:chOff x="4997413" y="602511"/>
              <a:chExt cx="1706526" cy="1706526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5054106" y="967317"/>
                <a:ext cx="1586113" cy="993021"/>
              </a:xfrm>
              <a:custGeom>
                <a:avLst/>
                <a:gdLst>
                  <a:gd name="connsiteX0" fmla="*/ 123261 w 1586113"/>
                  <a:gd name="connsiteY0" fmla="*/ 480483 h 993021"/>
                  <a:gd name="connsiteX1" fmla="*/ 180411 w 1586113"/>
                  <a:gd name="connsiteY1" fmla="*/ 478366 h 993021"/>
                  <a:gd name="connsiteX2" fmla="*/ 210044 w 1586113"/>
                  <a:gd name="connsiteY2" fmla="*/ 472016 h 993021"/>
                  <a:gd name="connsiteX3" fmla="*/ 218511 w 1586113"/>
                  <a:gd name="connsiteY3" fmla="*/ 469900 h 993021"/>
                  <a:gd name="connsiteX4" fmla="*/ 269311 w 1586113"/>
                  <a:gd name="connsiteY4" fmla="*/ 467783 h 993021"/>
                  <a:gd name="connsiteX5" fmla="*/ 275661 w 1586113"/>
                  <a:gd name="connsiteY5" fmla="*/ 465666 h 993021"/>
                  <a:gd name="connsiteX6" fmla="*/ 284127 w 1586113"/>
                  <a:gd name="connsiteY6" fmla="*/ 461433 h 993021"/>
                  <a:gd name="connsiteX7" fmla="*/ 292594 w 1586113"/>
                  <a:gd name="connsiteY7" fmla="*/ 459316 h 993021"/>
                  <a:gd name="connsiteX8" fmla="*/ 303177 w 1586113"/>
                  <a:gd name="connsiteY8" fmla="*/ 450850 h 993021"/>
                  <a:gd name="connsiteX9" fmla="*/ 320111 w 1586113"/>
                  <a:gd name="connsiteY9" fmla="*/ 438150 h 993021"/>
                  <a:gd name="connsiteX10" fmla="*/ 326461 w 1586113"/>
                  <a:gd name="connsiteY10" fmla="*/ 433916 h 993021"/>
                  <a:gd name="connsiteX11" fmla="*/ 341277 w 1586113"/>
                  <a:gd name="connsiteY11" fmla="*/ 419100 h 993021"/>
                  <a:gd name="connsiteX12" fmla="*/ 345511 w 1586113"/>
                  <a:gd name="connsiteY12" fmla="*/ 414866 h 993021"/>
                  <a:gd name="connsiteX13" fmla="*/ 362444 w 1586113"/>
                  <a:gd name="connsiteY13" fmla="*/ 402166 h 993021"/>
                  <a:gd name="connsiteX14" fmla="*/ 375144 w 1586113"/>
                  <a:gd name="connsiteY14" fmla="*/ 389466 h 993021"/>
                  <a:gd name="connsiteX15" fmla="*/ 383611 w 1586113"/>
                  <a:gd name="connsiteY15" fmla="*/ 378883 h 993021"/>
                  <a:gd name="connsiteX16" fmla="*/ 387844 w 1586113"/>
                  <a:gd name="connsiteY16" fmla="*/ 370416 h 993021"/>
                  <a:gd name="connsiteX17" fmla="*/ 402661 w 1586113"/>
                  <a:gd name="connsiteY17" fmla="*/ 347133 h 993021"/>
                  <a:gd name="connsiteX18" fmla="*/ 411127 w 1586113"/>
                  <a:gd name="connsiteY18" fmla="*/ 328083 h 993021"/>
                  <a:gd name="connsiteX19" fmla="*/ 415361 w 1586113"/>
                  <a:gd name="connsiteY19" fmla="*/ 321733 h 993021"/>
                  <a:gd name="connsiteX20" fmla="*/ 419594 w 1586113"/>
                  <a:gd name="connsiteY20" fmla="*/ 311150 h 993021"/>
                  <a:gd name="connsiteX21" fmla="*/ 425944 w 1586113"/>
                  <a:gd name="connsiteY21" fmla="*/ 302683 h 993021"/>
                  <a:gd name="connsiteX22" fmla="*/ 430177 w 1586113"/>
                  <a:gd name="connsiteY22" fmla="*/ 296333 h 993021"/>
                  <a:gd name="connsiteX23" fmla="*/ 434411 w 1586113"/>
                  <a:gd name="connsiteY23" fmla="*/ 292100 h 993021"/>
                  <a:gd name="connsiteX24" fmla="*/ 447111 w 1586113"/>
                  <a:gd name="connsiteY24" fmla="*/ 275166 h 993021"/>
                  <a:gd name="connsiteX25" fmla="*/ 453461 w 1586113"/>
                  <a:gd name="connsiteY25" fmla="*/ 270933 h 993021"/>
                  <a:gd name="connsiteX26" fmla="*/ 470394 w 1586113"/>
                  <a:gd name="connsiteY26" fmla="*/ 258233 h 993021"/>
                  <a:gd name="connsiteX27" fmla="*/ 476744 w 1586113"/>
                  <a:gd name="connsiteY27" fmla="*/ 254000 h 993021"/>
                  <a:gd name="connsiteX28" fmla="*/ 491561 w 1586113"/>
                  <a:gd name="connsiteY28" fmla="*/ 249766 h 993021"/>
                  <a:gd name="connsiteX29" fmla="*/ 502144 w 1586113"/>
                  <a:gd name="connsiteY29" fmla="*/ 245533 h 993021"/>
                  <a:gd name="connsiteX30" fmla="*/ 512727 w 1586113"/>
                  <a:gd name="connsiteY30" fmla="*/ 243416 h 993021"/>
                  <a:gd name="connsiteX31" fmla="*/ 538127 w 1586113"/>
                  <a:gd name="connsiteY31" fmla="*/ 237066 h 993021"/>
                  <a:gd name="connsiteX32" fmla="*/ 548711 w 1586113"/>
                  <a:gd name="connsiteY32" fmla="*/ 230716 h 993021"/>
                  <a:gd name="connsiteX33" fmla="*/ 563527 w 1586113"/>
                  <a:gd name="connsiteY33" fmla="*/ 228600 h 993021"/>
                  <a:gd name="connsiteX34" fmla="*/ 569877 w 1586113"/>
                  <a:gd name="connsiteY34" fmla="*/ 226483 h 993021"/>
                  <a:gd name="connsiteX35" fmla="*/ 584694 w 1586113"/>
                  <a:gd name="connsiteY35" fmla="*/ 224366 h 993021"/>
                  <a:gd name="connsiteX36" fmla="*/ 597394 w 1586113"/>
                  <a:gd name="connsiteY36" fmla="*/ 222250 h 993021"/>
                  <a:gd name="connsiteX37" fmla="*/ 603744 w 1586113"/>
                  <a:gd name="connsiteY37" fmla="*/ 220133 h 993021"/>
                  <a:gd name="connsiteX38" fmla="*/ 620677 w 1586113"/>
                  <a:gd name="connsiteY38" fmla="*/ 215900 h 993021"/>
                  <a:gd name="connsiteX39" fmla="*/ 633377 w 1586113"/>
                  <a:gd name="connsiteY39" fmla="*/ 211666 h 993021"/>
                  <a:gd name="connsiteX40" fmla="*/ 650311 w 1586113"/>
                  <a:gd name="connsiteY40" fmla="*/ 207433 h 993021"/>
                  <a:gd name="connsiteX41" fmla="*/ 656661 w 1586113"/>
                  <a:gd name="connsiteY41" fmla="*/ 203200 h 993021"/>
                  <a:gd name="connsiteX42" fmla="*/ 679944 w 1586113"/>
                  <a:gd name="connsiteY42" fmla="*/ 190500 h 993021"/>
                  <a:gd name="connsiteX43" fmla="*/ 688411 w 1586113"/>
                  <a:gd name="connsiteY43" fmla="*/ 179916 h 993021"/>
                  <a:gd name="connsiteX44" fmla="*/ 713811 w 1586113"/>
                  <a:gd name="connsiteY44" fmla="*/ 152400 h 993021"/>
                  <a:gd name="connsiteX45" fmla="*/ 720161 w 1586113"/>
                  <a:gd name="connsiteY45" fmla="*/ 146050 h 993021"/>
                  <a:gd name="connsiteX46" fmla="*/ 741327 w 1586113"/>
                  <a:gd name="connsiteY46" fmla="*/ 131233 h 993021"/>
                  <a:gd name="connsiteX47" fmla="*/ 745561 w 1586113"/>
                  <a:gd name="connsiteY47" fmla="*/ 127000 h 993021"/>
                  <a:gd name="connsiteX48" fmla="*/ 756144 w 1586113"/>
                  <a:gd name="connsiteY48" fmla="*/ 120650 h 993021"/>
                  <a:gd name="connsiteX49" fmla="*/ 764611 w 1586113"/>
                  <a:gd name="connsiteY49" fmla="*/ 114300 h 993021"/>
                  <a:gd name="connsiteX50" fmla="*/ 770961 w 1586113"/>
                  <a:gd name="connsiteY50" fmla="*/ 112183 h 993021"/>
                  <a:gd name="connsiteX51" fmla="*/ 783661 w 1586113"/>
                  <a:gd name="connsiteY51" fmla="*/ 103716 h 993021"/>
                  <a:gd name="connsiteX52" fmla="*/ 790011 w 1586113"/>
                  <a:gd name="connsiteY52" fmla="*/ 99483 h 993021"/>
                  <a:gd name="connsiteX53" fmla="*/ 796361 w 1586113"/>
                  <a:gd name="connsiteY53" fmla="*/ 93133 h 993021"/>
                  <a:gd name="connsiteX54" fmla="*/ 809061 w 1586113"/>
                  <a:gd name="connsiteY54" fmla="*/ 88900 h 993021"/>
                  <a:gd name="connsiteX55" fmla="*/ 813294 w 1586113"/>
                  <a:gd name="connsiteY55" fmla="*/ 84666 h 993021"/>
                  <a:gd name="connsiteX56" fmla="*/ 836577 w 1586113"/>
                  <a:gd name="connsiteY56" fmla="*/ 71966 h 993021"/>
                  <a:gd name="connsiteX57" fmla="*/ 845044 w 1586113"/>
                  <a:gd name="connsiteY57" fmla="*/ 67733 h 993021"/>
                  <a:gd name="connsiteX58" fmla="*/ 851394 w 1586113"/>
                  <a:gd name="connsiteY58" fmla="*/ 63500 h 993021"/>
                  <a:gd name="connsiteX59" fmla="*/ 857744 w 1586113"/>
                  <a:gd name="connsiteY59" fmla="*/ 61383 h 993021"/>
                  <a:gd name="connsiteX60" fmla="*/ 866211 w 1586113"/>
                  <a:gd name="connsiteY60" fmla="*/ 57150 h 993021"/>
                  <a:gd name="connsiteX61" fmla="*/ 872561 w 1586113"/>
                  <a:gd name="connsiteY61" fmla="*/ 55033 h 993021"/>
                  <a:gd name="connsiteX62" fmla="*/ 889494 w 1586113"/>
                  <a:gd name="connsiteY62" fmla="*/ 46566 h 993021"/>
                  <a:gd name="connsiteX63" fmla="*/ 895844 w 1586113"/>
                  <a:gd name="connsiteY63" fmla="*/ 42333 h 993021"/>
                  <a:gd name="connsiteX64" fmla="*/ 906427 w 1586113"/>
                  <a:gd name="connsiteY64" fmla="*/ 40216 h 993021"/>
                  <a:gd name="connsiteX65" fmla="*/ 914894 w 1586113"/>
                  <a:gd name="connsiteY65" fmla="*/ 35983 h 993021"/>
                  <a:gd name="connsiteX66" fmla="*/ 927594 w 1586113"/>
                  <a:gd name="connsiteY66" fmla="*/ 31750 h 993021"/>
                  <a:gd name="connsiteX67" fmla="*/ 948761 w 1586113"/>
                  <a:gd name="connsiteY67" fmla="*/ 21166 h 993021"/>
                  <a:gd name="connsiteX68" fmla="*/ 959344 w 1586113"/>
                  <a:gd name="connsiteY68" fmla="*/ 16933 h 993021"/>
                  <a:gd name="connsiteX69" fmla="*/ 967811 w 1586113"/>
                  <a:gd name="connsiteY69" fmla="*/ 14816 h 993021"/>
                  <a:gd name="connsiteX70" fmla="*/ 976277 w 1586113"/>
                  <a:gd name="connsiteY70" fmla="*/ 10583 h 993021"/>
                  <a:gd name="connsiteX71" fmla="*/ 991094 w 1586113"/>
                  <a:gd name="connsiteY71" fmla="*/ 6350 h 993021"/>
                  <a:gd name="connsiteX72" fmla="*/ 997444 w 1586113"/>
                  <a:gd name="connsiteY72" fmla="*/ 4233 h 993021"/>
                  <a:gd name="connsiteX73" fmla="*/ 1014377 w 1586113"/>
                  <a:gd name="connsiteY73" fmla="*/ 2116 h 993021"/>
                  <a:gd name="connsiteX74" fmla="*/ 1027077 w 1586113"/>
                  <a:gd name="connsiteY74" fmla="*/ 0 h 993021"/>
                  <a:gd name="connsiteX75" fmla="*/ 1082111 w 1586113"/>
                  <a:gd name="connsiteY75" fmla="*/ 2116 h 993021"/>
                  <a:gd name="connsiteX76" fmla="*/ 1090577 w 1586113"/>
                  <a:gd name="connsiteY76" fmla="*/ 4233 h 993021"/>
                  <a:gd name="connsiteX77" fmla="*/ 1101161 w 1586113"/>
                  <a:gd name="connsiteY77" fmla="*/ 6350 h 993021"/>
                  <a:gd name="connsiteX78" fmla="*/ 1118094 w 1586113"/>
                  <a:gd name="connsiteY78" fmla="*/ 10583 h 993021"/>
                  <a:gd name="connsiteX79" fmla="*/ 1124444 w 1586113"/>
                  <a:gd name="connsiteY79" fmla="*/ 12700 h 993021"/>
                  <a:gd name="connsiteX80" fmla="*/ 1145611 w 1586113"/>
                  <a:gd name="connsiteY80" fmla="*/ 16933 h 993021"/>
                  <a:gd name="connsiteX81" fmla="*/ 1162544 w 1586113"/>
                  <a:gd name="connsiteY81" fmla="*/ 25400 h 993021"/>
                  <a:gd name="connsiteX82" fmla="*/ 1181594 w 1586113"/>
                  <a:gd name="connsiteY82" fmla="*/ 33866 h 993021"/>
                  <a:gd name="connsiteX83" fmla="*/ 1194294 w 1586113"/>
                  <a:gd name="connsiteY83" fmla="*/ 42333 h 993021"/>
                  <a:gd name="connsiteX84" fmla="*/ 1206994 w 1586113"/>
                  <a:gd name="connsiteY84" fmla="*/ 50800 h 993021"/>
                  <a:gd name="connsiteX85" fmla="*/ 1213344 w 1586113"/>
                  <a:gd name="connsiteY85" fmla="*/ 55033 h 993021"/>
                  <a:gd name="connsiteX86" fmla="*/ 1219694 w 1586113"/>
                  <a:gd name="connsiteY86" fmla="*/ 57150 h 993021"/>
                  <a:gd name="connsiteX87" fmla="*/ 1223927 w 1586113"/>
                  <a:gd name="connsiteY87" fmla="*/ 65616 h 993021"/>
                  <a:gd name="connsiteX88" fmla="*/ 1230277 w 1586113"/>
                  <a:gd name="connsiteY88" fmla="*/ 69850 h 993021"/>
                  <a:gd name="connsiteX89" fmla="*/ 1234511 w 1586113"/>
                  <a:gd name="connsiteY89" fmla="*/ 74083 h 993021"/>
                  <a:gd name="connsiteX90" fmla="*/ 1242977 w 1586113"/>
                  <a:gd name="connsiteY90" fmla="*/ 86783 h 993021"/>
                  <a:gd name="connsiteX91" fmla="*/ 1259911 w 1586113"/>
                  <a:gd name="connsiteY91" fmla="*/ 120650 h 993021"/>
                  <a:gd name="connsiteX92" fmla="*/ 1264144 w 1586113"/>
                  <a:gd name="connsiteY92" fmla="*/ 133350 h 993021"/>
                  <a:gd name="connsiteX93" fmla="*/ 1268377 w 1586113"/>
                  <a:gd name="connsiteY93" fmla="*/ 139700 h 993021"/>
                  <a:gd name="connsiteX94" fmla="*/ 1272611 w 1586113"/>
                  <a:gd name="connsiteY94" fmla="*/ 148166 h 993021"/>
                  <a:gd name="connsiteX95" fmla="*/ 1278961 w 1586113"/>
                  <a:gd name="connsiteY95" fmla="*/ 154516 h 993021"/>
                  <a:gd name="connsiteX96" fmla="*/ 1281077 w 1586113"/>
                  <a:gd name="connsiteY96" fmla="*/ 160866 h 993021"/>
                  <a:gd name="connsiteX97" fmla="*/ 1285311 w 1586113"/>
                  <a:gd name="connsiteY97" fmla="*/ 167216 h 993021"/>
                  <a:gd name="connsiteX98" fmla="*/ 1291661 w 1586113"/>
                  <a:gd name="connsiteY98" fmla="*/ 179916 h 993021"/>
                  <a:gd name="connsiteX99" fmla="*/ 1295894 w 1586113"/>
                  <a:gd name="connsiteY99" fmla="*/ 188383 h 993021"/>
                  <a:gd name="connsiteX100" fmla="*/ 1298011 w 1586113"/>
                  <a:gd name="connsiteY100" fmla="*/ 194733 h 993021"/>
                  <a:gd name="connsiteX101" fmla="*/ 1304361 w 1586113"/>
                  <a:gd name="connsiteY101" fmla="*/ 201083 h 993021"/>
                  <a:gd name="connsiteX102" fmla="*/ 1314944 w 1586113"/>
                  <a:gd name="connsiteY102" fmla="*/ 220133 h 993021"/>
                  <a:gd name="connsiteX103" fmla="*/ 1321294 w 1586113"/>
                  <a:gd name="connsiteY103" fmla="*/ 226483 h 993021"/>
                  <a:gd name="connsiteX104" fmla="*/ 1329761 w 1586113"/>
                  <a:gd name="connsiteY104" fmla="*/ 239183 h 993021"/>
                  <a:gd name="connsiteX105" fmla="*/ 1344577 w 1586113"/>
                  <a:gd name="connsiteY105" fmla="*/ 262466 h 993021"/>
                  <a:gd name="connsiteX106" fmla="*/ 1350927 w 1586113"/>
                  <a:gd name="connsiteY106" fmla="*/ 275166 h 993021"/>
                  <a:gd name="connsiteX107" fmla="*/ 1353044 w 1586113"/>
                  <a:gd name="connsiteY107" fmla="*/ 283633 h 993021"/>
                  <a:gd name="connsiteX108" fmla="*/ 1355161 w 1586113"/>
                  <a:gd name="connsiteY108" fmla="*/ 289983 h 993021"/>
                  <a:gd name="connsiteX109" fmla="*/ 1359394 w 1586113"/>
                  <a:gd name="connsiteY109" fmla="*/ 315383 h 993021"/>
                  <a:gd name="connsiteX110" fmla="*/ 1361511 w 1586113"/>
                  <a:gd name="connsiteY110" fmla="*/ 321733 h 993021"/>
                  <a:gd name="connsiteX111" fmla="*/ 1363627 w 1586113"/>
                  <a:gd name="connsiteY111" fmla="*/ 330200 h 993021"/>
                  <a:gd name="connsiteX112" fmla="*/ 1365744 w 1586113"/>
                  <a:gd name="connsiteY112" fmla="*/ 336550 h 993021"/>
                  <a:gd name="connsiteX113" fmla="*/ 1367861 w 1586113"/>
                  <a:gd name="connsiteY113" fmla="*/ 347133 h 993021"/>
                  <a:gd name="connsiteX114" fmla="*/ 1376327 w 1586113"/>
                  <a:gd name="connsiteY114" fmla="*/ 368300 h 993021"/>
                  <a:gd name="connsiteX115" fmla="*/ 1382677 w 1586113"/>
                  <a:gd name="connsiteY115" fmla="*/ 385233 h 993021"/>
                  <a:gd name="connsiteX116" fmla="*/ 1384794 w 1586113"/>
                  <a:gd name="connsiteY116" fmla="*/ 395816 h 993021"/>
                  <a:gd name="connsiteX117" fmla="*/ 1393261 w 1586113"/>
                  <a:gd name="connsiteY117" fmla="*/ 408516 h 993021"/>
                  <a:gd name="connsiteX118" fmla="*/ 1412311 w 1586113"/>
                  <a:gd name="connsiteY118" fmla="*/ 429683 h 993021"/>
                  <a:gd name="connsiteX119" fmla="*/ 1422894 w 1586113"/>
                  <a:gd name="connsiteY119" fmla="*/ 438150 h 993021"/>
                  <a:gd name="connsiteX120" fmla="*/ 1439827 w 1586113"/>
                  <a:gd name="connsiteY120" fmla="*/ 450850 h 993021"/>
                  <a:gd name="connsiteX121" fmla="*/ 1446177 w 1586113"/>
                  <a:gd name="connsiteY121" fmla="*/ 455083 h 993021"/>
                  <a:gd name="connsiteX122" fmla="*/ 1465227 w 1586113"/>
                  <a:gd name="connsiteY122" fmla="*/ 469900 h 993021"/>
                  <a:gd name="connsiteX123" fmla="*/ 1482161 w 1586113"/>
                  <a:gd name="connsiteY123" fmla="*/ 484716 h 993021"/>
                  <a:gd name="connsiteX124" fmla="*/ 1488511 w 1586113"/>
                  <a:gd name="connsiteY124" fmla="*/ 493183 h 993021"/>
                  <a:gd name="connsiteX125" fmla="*/ 1492744 w 1586113"/>
                  <a:gd name="connsiteY125" fmla="*/ 499533 h 993021"/>
                  <a:gd name="connsiteX126" fmla="*/ 1501211 w 1586113"/>
                  <a:gd name="connsiteY126" fmla="*/ 505883 h 993021"/>
                  <a:gd name="connsiteX127" fmla="*/ 1526611 w 1586113"/>
                  <a:gd name="connsiteY127" fmla="*/ 539750 h 993021"/>
                  <a:gd name="connsiteX128" fmla="*/ 1535077 w 1586113"/>
                  <a:gd name="connsiteY128" fmla="*/ 552450 h 993021"/>
                  <a:gd name="connsiteX129" fmla="*/ 1547777 w 1586113"/>
                  <a:gd name="connsiteY129" fmla="*/ 575733 h 993021"/>
                  <a:gd name="connsiteX130" fmla="*/ 1554127 w 1586113"/>
                  <a:gd name="connsiteY130" fmla="*/ 590550 h 993021"/>
                  <a:gd name="connsiteX131" fmla="*/ 1556244 w 1586113"/>
                  <a:gd name="connsiteY131" fmla="*/ 596900 h 993021"/>
                  <a:gd name="connsiteX132" fmla="*/ 1560477 w 1586113"/>
                  <a:gd name="connsiteY132" fmla="*/ 613833 h 993021"/>
                  <a:gd name="connsiteX133" fmla="*/ 1564711 w 1586113"/>
                  <a:gd name="connsiteY133" fmla="*/ 624416 h 993021"/>
                  <a:gd name="connsiteX134" fmla="*/ 1573177 w 1586113"/>
                  <a:gd name="connsiteY134" fmla="*/ 641350 h 993021"/>
                  <a:gd name="connsiteX135" fmla="*/ 1577411 w 1586113"/>
                  <a:gd name="connsiteY135" fmla="*/ 656166 h 993021"/>
                  <a:gd name="connsiteX136" fmla="*/ 1579527 w 1586113"/>
                  <a:gd name="connsiteY136" fmla="*/ 668866 h 993021"/>
                  <a:gd name="connsiteX137" fmla="*/ 1581644 w 1586113"/>
                  <a:gd name="connsiteY137" fmla="*/ 677333 h 993021"/>
                  <a:gd name="connsiteX138" fmla="*/ 1583761 w 1586113"/>
                  <a:gd name="connsiteY138" fmla="*/ 692150 h 993021"/>
                  <a:gd name="connsiteX139" fmla="*/ 1583761 w 1586113"/>
                  <a:gd name="connsiteY139" fmla="*/ 844550 h 993021"/>
                  <a:gd name="connsiteX140" fmla="*/ 1577411 w 1586113"/>
                  <a:gd name="connsiteY140" fmla="*/ 853016 h 993021"/>
                  <a:gd name="connsiteX141" fmla="*/ 1564711 w 1586113"/>
                  <a:gd name="connsiteY141" fmla="*/ 865716 h 993021"/>
                  <a:gd name="connsiteX142" fmla="*/ 1558361 w 1586113"/>
                  <a:gd name="connsiteY142" fmla="*/ 874183 h 993021"/>
                  <a:gd name="connsiteX143" fmla="*/ 1537194 w 1586113"/>
                  <a:gd name="connsiteY143" fmla="*/ 891116 h 993021"/>
                  <a:gd name="connsiteX144" fmla="*/ 1532961 w 1586113"/>
                  <a:gd name="connsiteY144" fmla="*/ 895350 h 993021"/>
                  <a:gd name="connsiteX145" fmla="*/ 1507561 w 1586113"/>
                  <a:gd name="connsiteY145" fmla="*/ 912283 h 993021"/>
                  <a:gd name="connsiteX146" fmla="*/ 1492744 w 1586113"/>
                  <a:gd name="connsiteY146" fmla="*/ 922866 h 993021"/>
                  <a:gd name="connsiteX147" fmla="*/ 1482161 w 1586113"/>
                  <a:gd name="connsiteY147" fmla="*/ 927100 h 993021"/>
                  <a:gd name="connsiteX148" fmla="*/ 1469461 w 1586113"/>
                  <a:gd name="connsiteY148" fmla="*/ 935566 h 993021"/>
                  <a:gd name="connsiteX149" fmla="*/ 1458877 w 1586113"/>
                  <a:gd name="connsiteY149" fmla="*/ 939800 h 993021"/>
                  <a:gd name="connsiteX150" fmla="*/ 1433477 w 1586113"/>
                  <a:gd name="connsiteY150" fmla="*/ 952500 h 993021"/>
                  <a:gd name="connsiteX151" fmla="*/ 1412311 w 1586113"/>
                  <a:gd name="connsiteY151" fmla="*/ 958850 h 993021"/>
                  <a:gd name="connsiteX152" fmla="*/ 1348811 w 1586113"/>
                  <a:gd name="connsiteY152" fmla="*/ 971550 h 993021"/>
                  <a:gd name="connsiteX153" fmla="*/ 1336111 w 1586113"/>
                  <a:gd name="connsiteY153" fmla="*/ 975783 h 993021"/>
                  <a:gd name="connsiteX154" fmla="*/ 1319177 w 1586113"/>
                  <a:gd name="connsiteY154" fmla="*/ 977900 h 993021"/>
                  <a:gd name="connsiteX155" fmla="*/ 1249327 w 1586113"/>
                  <a:gd name="connsiteY155" fmla="*/ 982133 h 993021"/>
                  <a:gd name="connsiteX156" fmla="*/ 1194294 w 1586113"/>
                  <a:gd name="connsiteY156" fmla="*/ 986366 h 993021"/>
                  <a:gd name="connsiteX157" fmla="*/ 1050361 w 1586113"/>
                  <a:gd name="connsiteY157" fmla="*/ 986366 h 993021"/>
                  <a:gd name="connsiteX158" fmla="*/ 919127 w 1586113"/>
                  <a:gd name="connsiteY158" fmla="*/ 971550 h 993021"/>
                  <a:gd name="connsiteX159" fmla="*/ 908544 w 1586113"/>
                  <a:gd name="connsiteY159" fmla="*/ 969433 h 993021"/>
                  <a:gd name="connsiteX160" fmla="*/ 876794 w 1586113"/>
                  <a:gd name="connsiteY160" fmla="*/ 965200 h 993021"/>
                  <a:gd name="connsiteX161" fmla="*/ 616444 w 1586113"/>
                  <a:gd name="connsiteY161" fmla="*/ 973666 h 993021"/>
                  <a:gd name="connsiteX162" fmla="*/ 557177 w 1586113"/>
                  <a:gd name="connsiteY162" fmla="*/ 977900 h 993021"/>
                  <a:gd name="connsiteX163" fmla="*/ 370911 w 1586113"/>
                  <a:gd name="connsiteY163" fmla="*/ 973666 h 993021"/>
                  <a:gd name="connsiteX164" fmla="*/ 330694 w 1586113"/>
                  <a:gd name="connsiteY164" fmla="*/ 969433 h 993021"/>
                  <a:gd name="connsiteX165" fmla="*/ 309527 w 1586113"/>
                  <a:gd name="connsiteY165" fmla="*/ 965200 h 993021"/>
                  <a:gd name="connsiteX166" fmla="*/ 284127 w 1586113"/>
                  <a:gd name="connsiteY166" fmla="*/ 963083 h 993021"/>
                  <a:gd name="connsiteX167" fmla="*/ 265077 w 1586113"/>
                  <a:gd name="connsiteY167" fmla="*/ 960966 h 993021"/>
                  <a:gd name="connsiteX168" fmla="*/ 235444 w 1586113"/>
                  <a:gd name="connsiteY168" fmla="*/ 956733 h 993021"/>
                  <a:gd name="connsiteX169" fmla="*/ 210044 w 1586113"/>
                  <a:gd name="connsiteY169" fmla="*/ 952500 h 993021"/>
                  <a:gd name="connsiteX170" fmla="*/ 195227 w 1586113"/>
                  <a:gd name="connsiteY170" fmla="*/ 948266 h 993021"/>
                  <a:gd name="connsiteX171" fmla="*/ 186761 w 1586113"/>
                  <a:gd name="connsiteY171" fmla="*/ 946150 h 993021"/>
                  <a:gd name="connsiteX172" fmla="*/ 178294 w 1586113"/>
                  <a:gd name="connsiteY172" fmla="*/ 941916 h 993021"/>
                  <a:gd name="connsiteX173" fmla="*/ 157127 w 1586113"/>
                  <a:gd name="connsiteY173" fmla="*/ 933450 h 993021"/>
                  <a:gd name="connsiteX174" fmla="*/ 148661 w 1586113"/>
                  <a:gd name="connsiteY174" fmla="*/ 922866 h 993021"/>
                  <a:gd name="connsiteX175" fmla="*/ 138077 w 1586113"/>
                  <a:gd name="connsiteY175" fmla="*/ 914400 h 993021"/>
                  <a:gd name="connsiteX176" fmla="*/ 133844 w 1586113"/>
                  <a:gd name="connsiteY176" fmla="*/ 908050 h 993021"/>
                  <a:gd name="connsiteX177" fmla="*/ 119027 w 1586113"/>
                  <a:gd name="connsiteY177" fmla="*/ 895350 h 993021"/>
                  <a:gd name="connsiteX178" fmla="*/ 108444 w 1586113"/>
                  <a:gd name="connsiteY178" fmla="*/ 884766 h 993021"/>
                  <a:gd name="connsiteX179" fmla="*/ 87277 w 1586113"/>
                  <a:gd name="connsiteY179" fmla="*/ 859366 h 993021"/>
                  <a:gd name="connsiteX180" fmla="*/ 78811 w 1586113"/>
                  <a:gd name="connsiteY180" fmla="*/ 855133 h 993021"/>
                  <a:gd name="connsiteX181" fmla="*/ 74577 w 1586113"/>
                  <a:gd name="connsiteY181" fmla="*/ 848783 h 993021"/>
                  <a:gd name="connsiteX182" fmla="*/ 61877 w 1586113"/>
                  <a:gd name="connsiteY182" fmla="*/ 840316 h 993021"/>
                  <a:gd name="connsiteX183" fmla="*/ 49177 w 1586113"/>
                  <a:gd name="connsiteY183" fmla="*/ 823383 h 993021"/>
                  <a:gd name="connsiteX184" fmla="*/ 38594 w 1586113"/>
                  <a:gd name="connsiteY184" fmla="*/ 802216 h 993021"/>
                  <a:gd name="connsiteX185" fmla="*/ 25894 w 1586113"/>
                  <a:gd name="connsiteY185" fmla="*/ 772583 h 993021"/>
                  <a:gd name="connsiteX186" fmla="*/ 15311 w 1586113"/>
                  <a:gd name="connsiteY186" fmla="*/ 751416 h 993021"/>
                  <a:gd name="connsiteX187" fmla="*/ 13194 w 1586113"/>
                  <a:gd name="connsiteY187" fmla="*/ 740833 h 993021"/>
                  <a:gd name="connsiteX188" fmla="*/ 8961 w 1586113"/>
                  <a:gd name="connsiteY188" fmla="*/ 728133 h 993021"/>
                  <a:gd name="connsiteX189" fmla="*/ 6844 w 1586113"/>
                  <a:gd name="connsiteY189" fmla="*/ 721783 h 993021"/>
                  <a:gd name="connsiteX190" fmla="*/ 4727 w 1586113"/>
                  <a:gd name="connsiteY190" fmla="*/ 715433 h 993021"/>
                  <a:gd name="connsiteX191" fmla="*/ 2611 w 1586113"/>
                  <a:gd name="connsiteY191" fmla="*/ 698500 h 993021"/>
                  <a:gd name="connsiteX192" fmla="*/ 4727 w 1586113"/>
                  <a:gd name="connsiteY192" fmla="*/ 584200 h 993021"/>
                  <a:gd name="connsiteX193" fmla="*/ 11077 w 1586113"/>
                  <a:gd name="connsiteY193" fmla="*/ 560916 h 993021"/>
                  <a:gd name="connsiteX194" fmla="*/ 15311 w 1586113"/>
                  <a:gd name="connsiteY194" fmla="*/ 552450 h 993021"/>
                  <a:gd name="connsiteX195" fmla="*/ 23777 w 1586113"/>
                  <a:gd name="connsiteY195" fmla="*/ 535516 h 993021"/>
                  <a:gd name="connsiteX196" fmla="*/ 30127 w 1586113"/>
                  <a:gd name="connsiteY196" fmla="*/ 520700 h 993021"/>
                  <a:gd name="connsiteX197" fmla="*/ 38594 w 1586113"/>
                  <a:gd name="connsiteY197" fmla="*/ 514350 h 993021"/>
                  <a:gd name="connsiteX198" fmla="*/ 49177 w 1586113"/>
                  <a:gd name="connsiteY198" fmla="*/ 508000 h 993021"/>
                  <a:gd name="connsiteX199" fmla="*/ 59761 w 1586113"/>
                  <a:gd name="connsiteY199" fmla="*/ 501650 h 993021"/>
                  <a:gd name="connsiteX200" fmla="*/ 68227 w 1586113"/>
                  <a:gd name="connsiteY200" fmla="*/ 497416 h 993021"/>
                  <a:gd name="connsiteX201" fmla="*/ 97861 w 1586113"/>
                  <a:gd name="connsiteY201" fmla="*/ 493183 h 993021"/>
                  <a:gd name="connsiteX202" fmla="*/ 104211 w 1586113"/>
                  <a:gd name="connsiteY202" fmla="*/ 491066 h 993021"/>
                  <a:gd name="connsiteX203" fmla="*/ 121144 w 1586113"/>
                  <a:gd name="connsiteY203" fmla="*/ 486833 h 993021"/>
                  <a:gd name="connsiteX204" fmla="*/ 133844 w 1586113"/>
                  <a:gd name="connsiteY204" fmla="*/ 482600 h 993021"/>
                  <a:gd name="connsiteX205" fmla="*/ 140194 w 1586113"/>
                  <a:gd name="connsiteY205" fmla="*/ 480483 h 993021"/>
                  <a:gd name="connsiteX206" fmla="*/ 123261 w 1586113"/>
                  <a:gd name="connsiteY206" fmla="*/ 480483 h 993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</a:cxnLst>
                <a:rect l="l" t="t" r="r" b="b"/>
                <a:pathLst>
                  <a:path w="1586113" h="993021">
                    <a:moveTo>
                      <a:pt x="123261" y="480483"/>
                    </a:moveTo>
                    <a:cubicBezTo>
                      <a:pt x="142311" y="479777"/>
                      <a:pt x="161383" y="479519"/>
                      <a:pt x="180411" y="478366"/>
                    </a:cubicBezTo>
                    <a:cubicBezTo>
                      <a:pt x="188533" y="477874"/>
                      <a:pt x="202934" y="473793"/>
                      <a:pt x="210044" y="472016"/>
                    </a:cubicBezTo>
                    <a:cubicBezTo>
                      <a:pt x="212866" y="471310"/>
                      <a:pt x="215604" y="470021"/>
                      <a:pt x="218511" y="469900"/>
                    </a:cubicBezTo>
                    <a:lnTo>
                      <a:pt x="269311" y="467783"/>
                    </a:lnTo>
                    <a:cubicBezTo>
                      <a:pt x="271428" y="467077"/>
                      <a:pt x="273610" y="466545"/>
                      <a:pt x="275661" y="465666"/>
                    </a:cubicBezTo>
                    <a:cubicBezTo>
                      <a:pt x="278561" y="464423"/>
                      <a:pt x="281173" y="462541"/>
                      <a:pt x="284127" y="461433"/>
                    </a:cubicBezTo>
                    <a:cubicBezTo>
                      <a:pt x="286851" y="460411"/>
                      <a:pt x="289772" y="460022"/>
                      <a:pt x="292594" y="459316"/>
                    </a:cubicBezTo>
                    <a:cubicBezTo>
                      <a:pt x="300416" y="447582"/>
                      <a:pt x="292351" y="456864"/>
                      <a:pt x="303177" y="450850"/>
                    </a:cubicBezTo>
                    <a:cubicBezTo>
                      <a:pt x="327327" y="437434"/>
                      <a:pt x="308439" y="447487"/>
                      <a:pt x="320111" y="438150"/>
                    </a:cubicBezTo>
                    <a:cubicBezTo>
                      <a:pt x="322098" y="436561"/>
                      <a:pt x="324570" y="435618"/>
                      <a:pt x="326461" y="433916"/>
                    </a:cubicBezTo>
                    <a:cubicBezTo>
                      <a:pt x="331652" y="429244"/>
                      <a:pt x="336338" y="424039"/>
                      <a:pt x="341277" y="419100"/>
                    </a:cubicBezTo>
                    <a:cubicBezTo>
                      <a:pt x="342688" y="417689"/>
                      <a:pt x="343850" y="415973"/>
                      <a:pt x="345511" y="414866"/>
                    </a:cubicBezTo>
                    <a:cubicBezTo>
                      <a:pt x="351375" y="410957"/>
                      <a:pt x="357413" y="407197"/>
                      <a:pt x="362444" y="402166"/>
                    </a:cubicBezTo>
                    <a:cubicBezTo>
                      <a:pt x="378197" y="386413"/>
                      <a:pt x="360179" y="399444"/>
                      <a:pt x="375144" y="389466"/>
                    </a:cubicBezTo>
                    <a:cubicBezTo>
                      <a:pt x="380199" y="374303"/>
                      <a:pt x="372972" y="391650"/>
                      <a:pt x="383611" y="378883"/>
                    </a:cubicBezTo>
                    <a:cubicBezTo>
                      <a:pt x="385631" y="376459"/>
                      <a:pt x="386221" y="373122"/>
                      <a:pt x="387844" y="370416"/>
                    </a:cubicBezTo>
                    <a:cubicBezTo>
                      <a:pt x="392877" y="362027"/>
                      <a:pt x="398315" y="355825"/>
                      <a:pt x="402661" y="347133"/>
                    </a:cubicBezTo>
                    <a:cubicBezTo>
                      <a:pt x="411727" y="329000"/>
                      <a:pt x="402154" y="343785"/>
                      <a:pt x="411127" y="328083"/>
                    </a:cubicBezTo>
                    <a:cubicBezTo>
                      <a:pt x="412389" y="325874"/>
                      <a:pt x="414223" y="324008"/>
                      <a:pt x="415361" y="321733"/>
                    </a:cubicBezTo>
                    <a:cubicBezTo>
                      <a:pt x="417060" y="318335"/>
                      <a:pt x="417749" y="314471"/>
                      <a:pt x="419594" y="311150"/>
                    </a:cubicBezTo>
                    <a:cubicBezTo>
                      <a:pt x="421307" y="308066"/>
                      <a:pt x="423894" y="305554"/>
                      <a:pt x="425944" y="302683"/>
                    </a:cubicBezTo>
                    <a:cubicBezTo>
                      <a:pt x="427423" y="300613"/>
                      <a:pt x="428588" y="298319"/>
                      <a:pt x="430177" y="296333"/>
                    </a:cubicBezTo>
                    <a:cubicBezTo>
                      <a:pt x="431424" y="294775"/>
                      <a:pt x="433164" y="293658"/>
                      <a:pt x="434411" y="292100"/>
                    </a:cubicBezTo>
                    <a:cubicBezTo>
                      <a:pt x="438819" y="286590"/>
                      <a:pt x="441240" y="279080"/>
                      <a:pt x="447111" y="275166"/>
                    </a:cubicBezTo>
                    <a:cubicBezTo>
                      <a:pt x="449228" y="273755"/>
                      <a:pt x="451404" y="272429"/>
                      <a:pt x="453461" y="270933"/>
                    </a:cubicBezTo>
                    <a:cubicBezTo>
                      <a:pt x="459167" y="266783"/>
                      <a:pt x="464523" y="262146"/>
                      <a:pt x="470394" y="258233"/>
                    </a:cubicBezTo>
                    <a:cubicBezTo>
                      <a:pt x="472511" y="256822"/>
                      <a:pt x="474469" y="255138"/>
                      <a:pt x="476744" y="254000"/>
                    </a:cubicBezTo>
                    <a:cubicBezTo>
                      <a:pt x="480822" y="251961"/>
                      <a:pt x="487490" y="251123"/>
                      <a:pt x="491561" y="249766"/>
                    </a:cubicBezTo>
                    <a:cubicBezTo>
                      <a:pt x="495165" y="248565"/>
                      <a:pt x="498505" y="246625"/>
                      <a:pt x="502144" y="245533"/>
                    </a:cubicBezTo>
                    <a:cubicBezTo>
                      <a:pt x="505590" y="244499"/>
                      <a:pt x="509256" y="244363"/>
                      <a:pt x="512727" y="243416"/>
                    </a:cubicBezTo>
                    <a:cubicBezTo>
                      <a:pt x="539080" y="236229"/>
                      <a:pt x="511811" y="241453"/>
                      <a:pt x="538127" y="237066"/>
                    </a:cubicBezTo>
                    <a:cubicBezTo>
                      <a:pt x="541655" y="234949"/>
                      <a:pt x="544808" y="232017"/>
                      <a:pt x="548711" y="230716"/>
                    </a:cubicBezTo>
                    <a:cubicBezTo>
                      <a:pt x="553444" y="229139"/>
                      <a:pt x="558635" y="229578"/>
                      <a:pt x="563527" y="228600"/>
                    </a:cubicBezTo>
                    <a:cubicBezTo>
                      <a:pt x="565715" y="228162"/>
                      <a:pt x="567689" y="226921"/>
                      <a:pt x="569877" y="226483"/>
                    </a:cubicBezTo>
                    <a:cubicBezTo>
                      <a:pt x="574769" y="225504"/>
                      <a:pt x="579763" y="225125"/>
                      <a:pt x="584694" y="224366"/>
                    </a:cubicBezTo>
                    <a:cubicBezTo>
                      <a:pt x="588936" y="223713"/>
                      <a:pt x="593161" y="222955"/>
                      <a:pt x="597394" y="222250"/>
                    </a:cubicBezTo>
                    <a:cubicBezTo>
                      <a:pt x="599511" y="221544"/>
                      <a:pt x="601591" y="220720"/>
                      <a:pt x="603744" y="220133"/>
                    </a:cubicBezTo>
                    <a:cubicBezTo>
                      <a:pt x="609357" y="218602"/>
                      <a:pt x="615158" y="217740"/>
                      <a:pt x="620677" y="215900"/>
                    </a:cubicBezTo>
                    <a:cubicBezTo>
                      <a:pt x="624910" y="214489"/>
                      <a:pt x="629072" y="212840"/>
                      <a:pt x="633377" y="211666"/>
                    </a:cubicBezTo>
                    <a:cubicBezTo>
                      <a:pt x="638699" y="210215"/>
                      <a:pt x="645168" y="210004"/>
                      <a:pt x="650311" y="207433"/>
                    </a:cubicBezTo>
                    <a:cubicBezTo>
                      <a:pt x="652586" y="206295"/>
                      <a:pt x="654428" y="204418"/>
                      <a:pt x="656661" y="203200"/>
                    </a:cubicBezTo>
                    <a:cubicBezTo>
                      <a:pt x="664213" y="199081"/>
                      <a:pt x="673042" y="196022"/>
                      <a:pt x="679944" y="190500"/>
                    </a:cubicBezTo>
                    <a:cubicBezTo>
                      <a:pt x="685336" y="186186"/>
                      <a:pt x="683885" y="185735"/>
                      <a:pt x="688411" y="179916"/>
                    </a:cubicBezTo>
                    <a:cubicBezTo>
                      <a:pt x="698954" y="166361"/>
                      <a:pt x="700816" y="165395"/>
                      <a:pt x="713811" y="152400"/>
                    </a:cubicBezTo>
                    <a:cubicBezTo>
                      <a:pt x="715928" y="150283"/>
                      <a:pt x="717670" y="147710"/>
                      <a:pt x="720161" y="146050"/>
                    </a:cubicBezTo>
                    <a:cubicBezTo>
                      <a:pt x="726762" y="141649"/>
                      <a:pt x="735054" y="136460"/>
                      <a:pt x="741327" y="131233"/>
                    </a:cubicBezTo>
                    <a:cubicBezTo>
                      <a:pt x="742860" y="129955"/>
                      <a:pt x="743937" y="128160"/>
                      <a:pt x="745561" y="127000"/>
                    </a:cubicBezTo>
                    <a:cubicBezTo>
                      <a:pt x="748909" y="124609"/>
                      <a:pt x="752721" y="122932"/>
                      <a:pt x="756144" y="120650"/>
                    </a:cubicBezTo>
                    <a:cubicBezTo>
                      <a:pt x="759079" y="118693"/>
                      <a:pt x="761548" y="116050"/>
                      <a:pt x="764611" y="114300"/>
                    </a:cubicBezTo>
                    <a:cubicBezTo>
                      <a:pt x="766548" y="113193"/>
                      <a:pt x="769011" y="113267"/>
                      <a:pt x="770961" y="112183"/>
                    </a:cubicBezTo>
                    <a:cubicBezTo>
                      <a:pt x="775409" y="109712"/>
                      <a:pt x="779428" y="106538"/>
                      <a:pt x="783661" y="103716"/>
                    </a:cubicBezTo>
                    <a:cubicBezTo>
                      <a:pt x="785778" y="102305"/>
                      <a:pt x="788212" y="101282"/>
                      <a:pt x="790011" y="99483"/>
                    </a:cubicBezTo>
                    <a:cubicBezTo>
                      <a:pt x="792128" y="97366"/>
                      <a:pt x="793744" y="94587"/>
                      <a:pt x="796361" y="93133"/>
                    </a:cubicBezTo>
                    <a:cubicBezTo>
                      <a:pt x="800262" y="90966"/>
                      <a:pt x="804828" y="90311"/>
                      <a:pt x="809061" y="88900"/>
                    </a:cubicBezTo>
                    <a:cubicBezTo>
                      <a:pt x="810472" y="87489"/>
                      <a:pt x="811736" y="85913"/>
                      <a:pt x="813294" y="84666"/>
                    </a:cubicBezTo>
                    <a:cubicBezTo>
                      <a:pt x="819735" y="79513"/>
                      <a:pt x="830169" y="75170"/>
                      <a:pt x="836577" y="71966"/>
                    </a:cubicBezTo>
                    <a:cubicBezTo>
                      <a:pt x="839399" y="70555"/>
                      <a:pt x="842418" y="69483"/>
                      <a:pt x="845044" y="67733"/>
                    </a:cubicBezTo>
                    <a:cubicBezTo>
                      <a:pt x="847161" y="66322"/>
                      <a:pt x="849119" y="64638"/>
                      <a:pt x="851394" y="63500"/>
                    </a:cubicBezTo>
                    <a:cubicBezTo>
                      <a:pt x="853390" y="62502"/>
                      <a:pt x="855693" y="62262"/>
                      <a:pt x="857744" y="61383"/>
                    </a:cubicBezTo>
                    <a:cubicBezTo>
                      <a:pt x="860644" y="60140"/>
                      <a:pt x="863311" y="58393"/>
                      <a:pt x="866211" y="57150"/>
                    </a:cubicBezTo>
                    <a:cubicBezTo>
                      <a:pt x="868262" y="56271"/>
                      <a:pt x="870530" y="55956"/>
                      <a:pt x="872561" y="55033"/>
                    </a:cubicBezTo>
                    <a:cubicBezTo>
                      <a:pt x="878306" y="52421"/>
                      <a:pt x="884243" y="50066"/>
                      <a:pt x="889494" y="46566"/>
                    </a:cubicBezTo>
                    <a:cubicBezTo>
                      <a:pt x="891611" y="45155"/>
                      <a:pt x="893462" y="43226"/>
                      <a:pt x="895844" y="42333"/>
                    </a:cubicBezTo>
                    <a:cubicBezTo>
                      <a:pt x="899212" y="41070"/>
                      <a:pt x="902899" y="40922"/>
                      <a:pt x="906427" y="40216"/>
                    </a:cubicBezTo>
                    <a:cubicBezTo>
                      <a:pt x="909249" y="38805"/>
                      <a:pt x="911964" y="37155"/>
                      <a:pt x="914894" y="35983"/>
                    </a:cubicBezTo>
                    <a:cubicBezTo>
                      <a:pt x="919037" y="34326"/>
                      <a:pt x="923506" y="33539"/>
                      <a:pt x="927594" y="31750"/>
                    </a:cubicBezTo>
                    <a:cubicBezTo>
                      <a:pt x="934821" y="28588"/>
                      <a:pt x="941437" y="24096"/>
                      <a:pt x="948761" y="21166"/>
                    </a:cubicBezTo>
                    <a:cubicBezTo>
                      <a:pt x="952289" y="19755"/>
                      <a:pt x="955740" y="18134"/>
                      <a:pt x="959344" y="16933"/>
                    </a:cubicBezTo>
                    <a:cubicBezTo>
                      <a:pt x="962104" y="16013"/>
                      <a:pt x="965087" y="15838"/>
                      <a:pt x="967811" y="14816"/>
                    </a:cubicBezTo>
                    <a:cubicBezTo>
                      <a:pt x="970765" y="13708"/>
                      <a:pt x="973377" y="11826"/>
                      <a:pt x="976277" y="10583"/>
                    </a:cubicBezTo>
                    <a:cubicBezTo>
                      <a:pt x="981359" y="8405"/>
                      <a:pt x="985714" y="7887"/>
                      <a:pt x="991094" y="6350"/>
                    </a:cubicBezTo>
                    <a:cubicBezTo>
                      <a:pt x="993239" y="5737"/>
                      <a:pt x="995249" y="4632"/>
                      <a:pt x="997444" y="4233"/>
                    </a:cubicBezTo>
                    <a:cubicBezTo>
                      <a:pt x="1003040" y="3215"/>
                      <a:pt x="1008746" y="2920"/>
                      <a:pt x="1014377" y="2116"/>
                    </a:cubicBezTo>
                    <a:cubicBezTo>
                      <a:pt x="1018626" y="1509"/>
                      <a:pt x="1022844" y="705"/>
                      <a:pt x="1027077" y="0"/>
                    </a:cubicBezTo>
                    <a:cubicBezTo>
                      <a:pt x="1045422" y="705"/>
                      <a:pt x="1063793" y="895"/>
                      <a:pt x="1082111" y="2116"/>
                    </a:cubicBezTo>
                    <a:cubicBezTo>
                      <a:pt x="1085013" y="2309"/>
                      <a:pt x="1087737" y="3602"/>
                      <a:pt x="1090577" y="4233"/>
                    </a:cubicBezTo>
                    <a:cubicBezTo>
                      <a:pt x="1094089" y="5014"/>
                      <a:pt x="1097655" y="5541"/>
                      <a:pt x="1101161" y="6350"/>
                    </a:cubicBezTo>
                    <a:cubicBezTo>
                      <a:pt x="1106830" y="7658"/>
                      <a:pt x="1112575" y="8743"/>
                      <a:pt x="1118094" y="10583"/>
                    </a:cubicBezTo>
                    <a:cubicBezTo>
                      <a:pt x="1120211" y="11289"/>
                      <a:pt x="1122270" y="12198"/>
                      <a:pt x="1124444" y="12700"/>
                    </a:cubicBezTo>
                    <a:cubicBezTo>
                      <a:pt x="1131455" y="14318"/>
                      <a:pt x="1145611" y="16933"/>
                      <a:pt x="1145611" y="16933"/>
                    </a:cubicBezTo>
                    <a:cubicBezTo>
                      <a:pt x="1151255" y="19755"/>
                      <a:pt x="1156685" y="23056"/>
                      <a:pt x="1162544" y="25400"/>
                    </a:cubicBezTo>
                    <a:cubicBezTo>
                      <a:pt x="1176057" y="30805"/>
                      <a:pt x="1169729" y="27934"/>
                      <a:pt x="1181594" y="33866"/>
                    </a:cubicBezTo>
                    <a:cubicBezTo>
                      <a:pt x="1189679" y="41953"/>
                      <a:pt x="1181479" y="34644"/>
                      <a:pt x="1194294" y="42333"/>
                    </a:cubicBezTo>
                    <a:cubicBezTo>
                      <a:pt x="1198657" y="44951"/>
                      <a:pt x="1202761" y="47978"/>
                      <a:pt x="1206994" y="50800"/>
                    </a:cubicBezTo>
                    <a:cubicBezTo>
                      <a:pt x="1209111" y="52211"/>
                      <a:pt x="1210931" y="54228"/>
                      <a:pt x="1213344" y="55033"/>
                    </a:cubicBezTo>
                    <a:lnTo>
                      <a:pt x="1219694" y="57150"/>
                    </a:lnTo>
                    <a:cubicBezTo>
                      <a:pt x="1221105" y="59972"/>
                      <a:pt x="1221907" y="63192"/>
                      <a:pt x="1223927" y="65616"/>
                    </a:cubicBezTo>
                    <a:cubicBezTo>
                      <a:pt x="1225556" y="67570"/>
                      <a:pt x="1228290" y="68261"/>
                      <a:pt x="1230277" y="69850"/>
                    </a:cubicBezTo>
                    <a:cubicBezTo>
                      <a:pt x="1231835" y="71097"/>
                      <a:pt x="1233314" y="72486"/>
                      <a:pt x="1234511" y="74083"/>
                    </a:cubicBezTo>
                    <a:cubicBezTo>
                      <a:pt x="1237564" y="78153"/>
                      <a:pt x="1242977" y="86783"/>
                      <a:pt x="1242977" y="86783"/>
                    </a:cubicBezTo>
                    <a:cubicBezTo>
                      <a:pt x="1251724" y="117393"/>
                      <a:pt x="1240772" y="84763"/>
                      <a:pt x="1259911" y="120650"/>
                    </a:cubicBezTo>
                    <a:cubicBezTo>
                      <a:pt x="1262011" y="124587"/>
                      <a:pt x="1261669" y="129637"/>
                      <a:pt x="1264144" y="133350"/>
                    </a:cubicBezTo>
                    <a:cubicBezTo>
                      <a:pt x="1265555" y="135467"/>
                      <a:pt x="1267115" y="137491"/>
                      <a:pt x="1268377" y="139700"/>
                    </a:cubicBezTo>
                    <a:cubicBezTo>
                      <a:pt x="1269943" y="142439"/>
                      <a:pt x="1270777" y="145599"/>
                      <a:pt x="1272611" y="148166"/>
                    </a:cubicBezTo>
                    <a:cubicBezTo>
                      <a:pt x="1274351" y="150602"/>
                      <a:pt x="1276844" y="152399"/>
                      <a:pt x="1278961" y="154516"/>
                    </a:cubicBezTo>
                    <a:cubicBezTo>
                      <a:pt x="1279666" y="156633"/>
                      <a:pt x="1280079" y="158870"/>
                      <a:pt x="1281077" y="160866"/>
                    </a:cubicBezTo>
                    <a:cubicBezTo>
                      <a:pt x="1282215" y="163141"/>
                      <a:pt x="1284309" y="164878"/>
                      <a:pt x="1285311" y="167216"/>
                    </a:cubicBezTo>
                    <a:cubicBezTo>
                      <a:pt x="1291163" y="180870"/>
                      <a:pt x="1283139" y="171396"/>
                      <a:pt x="1291661" y="179916"/>
                    </a:cubicBezTo>
                    <a:cubicBezTo>
                      <a:pt x="1293072" y="182738"/>
                      <a:pt x="1294651" y="185483"/>
                      <a:pt x="1295894" y="188383"/>
                    </a:cubicBezTo>
                    <a:cubicBezTo>
                      <a:pt x="1296773" y="190434"/>
                      <a:pt x="1296773" y="192877"/>
                      <a:pt x="1298011" y="194733"/>
                    </a:cubicBezTo>
                    <a:cubicBezTo>
                      <a:pt x="1299671" y="197224"/>
                      <a:pt x="1302244" y="198966"/>
                      <a:pt x="1304361" y="201083"/>
                    </a:cubicBezTo>
                    <a:cubicBezTo>
                      <a:pt x="1307377" y="207116"/>
                      <a:pt x="1310955" y="214815"/>
                      <a:pt x="1314944" y="220133"/>
                    </a:cubicBezTo>
                    <a:cubicBezTo>
                      <a:pt x="1316740" y="222528"/>
                      <a:pt x="1319456" y="224120"/>
                      <a:pt x="1321294" y="226483"/>
                    </a:cubicBezTo>
                    <a:cubicBezTo>
                      <a:pt x="1324418" y="230499"/>
                      <a:pt x="1326997" y="234911"/>
                      <a:pt x="1329761" y="239183"/>
                    </a:cubicBezTo>
                    <a:cubicBezTo>
                      <a:pt x="1334758" y="246906"/>
                      <a:pt x="1341668" y="253739"/>
                      <a:pt x="1344577" y="262466"/>
                    </a:cubicBezTo>
                    <a:cubicBezTo>
                      <a:pt x="1347499" y="271229"/>
                      <a:pt x="1345456" y="266959"/>
                      <a:pt x="1350927" y="275166"/>
                    </a:cubicBezTo>
                    <a:cubicBezTo>
                      <a:pt x="1351633" y="277988"/>
                      <a:pt x="1352245" y="280836"/>
                      <a:pt x="1353044" y="283633"/>
                    </a:cubicBezTo>
                    <a:cubicBezTo>
                      <a:pt x="1353657" y="285778"/>
                      <a:pt x="1354620" y="287818"/>
                      <a:pt x="1355161" y="289983"/>
                    </a:cubicBezTo>
                    <a:cubicBezTo>
                      <a:pt x="1358944" y="305117"/>
                      <a:pt x="1355812" y="297478"/>
                      <a:pt x="1359394" y="315383"/>
                    </a:cubicBezTo>
                    <a:cubicBezTo>
                      <a:pt x="1359832" y="317571"/>
                      <a:pt x="1360898" y="319588"/>
                      <a:pt x="1361511" y="321733"/>
                    </a:cubicBezTo>
                    <a:cubicBezTo>
                      <a:pt x="1362310" y="324530"/>
                      <a:pt x="1362828" y="327403"/>
                      <a:pt x="1363627" y="330200"/>
                    </a:cubicBezTo>
                    <a:cubicBezTo>
                      <a:pt x="1364240" y="332345"/>
                      <a:pt x="1365203" y="334385"/>
                      <a:pt x="1365744" y="336550"/>
                    </a:cubicBezTo>
                    <a:cubicBezTo>
                      <a:pt x="1366617" y="340040"/>
                      <a:pt x="1366914" y="343662"/>
                      <a:pt x="1367861" y="347133"/>
                    </a:cubicBezTo>
                    <a:cubicBezTo>
                      <a:pt x="1375476" y="375053"/>
                      <a:pt x="1368413" y="347196"/>
                      <a:pt x="1376327" y="368300"/>
                    </a:cubicBezTo>
                    <a:cubicBezTo>
                      <a:pt x="1384973" y="391356"/>
                      <a:pt x="1370891" y="361659"/>
                      <a:pt x="1382677" y="385233"/>
                    </a:cubicBezTo>
                    <a:cubicBezTo>
                      <a:pt x="1383383" y="388761"/>
                      <a:pt x="1383305" y="392541"/>
                      <a:pt x="1384794" y="395816"/>
                    </a:cubicBezTo>
                    <a:cubicBezTo>
                      <a:pt x="1386900" y="400448"/>
                      <a:pt x="1390083" y="404543"/>
                      <a:pt x="1393261" y="408516"/>
                    </a:cubicBezTo>
                    <a:cubicBezTo>
                      <a:pt x="1397717" y="414087"/>
                      <a:pt x="1406402" y="425744"/>
                      <a:pt x="1412311" y="429683"/>
                    </a:cubicBezTo>
                    <a:cubicBezTo>
                      <a:pt x="1431855" y="442711"/>
                      <a:pt x="1407814" y="426085"/>
                      <a:pt x="1422894" y="438150"/>
                    </a:cubicBezTo>
                    <a:cubicBezTo>
                      <a:pt x="1428403" y="442558"/>
                      <a:pt x="1433956" y="446937"/>
                      <a:pt x="1439827" y="450850"/>
                    </a:cubicBezTo>
                    <a:cubicBezTo>
                      <a:pt x="1441944" y="452261"/>
                      <a:pt x="1444142" y="453557"/>
                      <a:pt x="1446177" y="455083"/>
                    </a:cubicBezTo>
                    <a:cubicBezTo>
                      <a:pt x="1452613" y="459910"/>
                      <a:pt x="1459538" y="464212"/>
                      <a:pt x="1465227" y="469900"/>
                    </a:cubicBezTo>
                    <a:cubicBezTo>
                      <a:pt x="1477610" y="482282"/>
                      <a:pt x="1471660" y="477716"/>
                      <a:pt x="1482161" y="484716"/>
                    </a:cubicBezTo>
                    <a:cubicBezTo>
                      <a:pt x="1484278" y="487538"/>
                      <a:pt x="1486461" y="490312"/>
                      <a:pt x="1488511" y="493183"/>
                    </a:cubicBezTo>
                    <a:cubicBezTo>
                      <a:pt x="1489990" y="495253"/>
                      <a:pt x="1490945" y="497734"/>
                      <a:pt x="1492744" y="499533"/>
                    </a:cubicBezTo>
                    <a:cubicBezTo>
                      <a:pt x="1495239" y="502028"/>
                      <a:pt x="1498939" y="503184"/>
                      <a:pt x="1501211" y="505883"/>
                    </a:cubicBezTo>
                    <a:cubicBezTo>
                      <a:pt x="1510301" y="516677"/>
                      <a:pt x="1526611" y="539750"/>
                      <a:pt x="1526611" y="539750"/>
                    </a:cubicBezTo>
                    <a:cubicBezTo>
                      <a:pt x="1530329" y="550908"/>
                      <a:pt x="1526269" y="541882"/>
                      <a:pt x="1535077" y="552450"/>
                    </a:cubicBezTo>
                    <a:cubicBezTo>
                      <a:pt x="1539218" y="557419"/>
                      <a:pt x="1547087" y="572973"/>
                      <a:pt x="1547777" y="575733"/>
                    </a:cubicBezTo>
                    <a:cubicBezTo>
                      <a:pt x="1552183" y="593353"/>
                      <a:pt x="1546819" y="575933"/>
                      <a:pt x="1554127" y="590550"/>
                    </a:cubicBezTo>
                    <a:cubicBezTo>
                      <a:pt x="1555125" y="592546"/>
                      <a:pt x="1555657" y="594747"/>
                      <a:pt x="1556244" y="596900"/>
                    </a:cubicBezTo>
                    <a:cubicBezTo>
                      <a:pt x="1557775" y="602513"/>
                      <a:pt x="1558316" y="608431"/>
                      <a:pt x="1560477" y="613833"/>
                    </a:cubicBezTo>
                    <a:cubicBezTo>
                      <a:pt x="1561888" y="617361"/>
                      <a:pt x="1563119" y="620966"/>
                      <a:pt x="1564711" y="624416"/>
                    </a:cubicBezTo>
                    <a:cubicBezTo>
                      <a:pt x="1567356" y="630146"/>
                      <a:pt x="1571646" y="635228"/>
                      <a:pt x="1573177" y="641350"/>
                    </a:cubicBezTo>
                    <a:cubicBezTo>
                      <a:pt x="1575835" y="651981"/>
                      <a:pt x="1574374" y="647056"/>
                      <a:pt x="1577411" y="656166"/>
                    </a:cubicBezTo>
                    <a:cubicBezTo>
                      <a:pt x="1578116" y="660399"/>
                      <a:pt x="1578685" y="664658"/>
                      <a:pt x="1579527" y="668866"/>
                    </a:cubicBezTo>
                    <a:cubicBezTo>
                      <a:pt x="1580097" y="671719"/>
                      <a:pt x="1581124" y="674471"/>
                      <a:pt x="1581644" y="677333"/>
                    </a:cubicBezTo>
                    <a:cubicBezTo>
                      <a:pt x="1582537" y="682242"/>
                      <a:pt x="1583055" y="687211"/>
                      <a:pt x="1583761" y="692150"/>
                    </a:cubicBezTo>
                    <a:cubicBezTo>
                      <a:pt x="1585228" y="740569"/>
                      <a:pt x="1588226" y="796549"/>
                      <a:pt x="1583761" y="844550"/>
                    </a:cubicBezTo>
                    <a:cubicBezTo>
                      <a:pt x="1583434" y="848062"/>
                      <a:pt x="1579771" y="850394"/>
                      <a:pt x="1577411" y="853016"/>
                    </a:cubicBezTo>
                    <a:cubicBezTo>
                      <a:pt x="1573406" y="857466"/>
                      <a:pt x="1568303" y="860926"/>
                      <a:pt x="1564711" y="865716"/>
                    </a:cubicBezTo>
                    <a:cubicBezTo>
                      <a:pt x="1562594" y="868538"/>
                      <a:pt x="1560856" y="871688"/>
                      <a:pt x="1558361" y="874183"/>
                    </a:cubicBezTo>
                    <a:cubicBezTo>
                      <a:pt x="1533506" y="899038"/>
                      <a:pt x="1552127" y="879169"/>
                      <a:pt x="1537194" y="891116"/>
                    </a:cubicBezTo>
                    <a:cubicBezTo>
                      <a:pt x="1535636" y="892363"/>
                      <a:pt x="1534585" y="894190"/>
                      <a:pt x="1532961" y="895350"/>
                    </a:cubicBezTo>
                    <a:cubicBezTo>
                      <a:pt x="1524681" y="901265"/>
                      <a:pt x="1514757" y="905089"/>
                      <a:pt x="1507561" y="912283"/>
                    </a:cubicBezTo>
                    <a:cubicBezTo>
                      <a:pt x="1501611" y="918232"/>
                      <a:pt x="1502579" y="917948"/>
                      <a:pt x="1492744" y="922866"/>
                    </a:cubicBezTo>
                    <a:cubicBezTo>
                      <a:pt x="1489346" y="924565"/>
                      <a:pt x="1485497" y="925281"/>
                      <a:pt x="1482161" y="927100"/>
                    </a:cubicBezTo>
                    <a:cubicBezTo>
                      <a:pt x="1477695" y="929536"/>
                      <a:pt x="1474185" y="933676"/>
                      <a:pt x="1469461" y="935566"/>
                    </a:cubicBezTo>
                    <a:cubicBezTo>
                      <a:pt x="1465933" y="936977"/>
                      <a:pt x="1462315" y="938182"/>
                      <a:pt x="1458877" y="939800"/>
                    </a:cubicBezTo>
                    <a:cubicBezTo>
                      <a:pt x="1450312" y="943831"/>
                      <a:pt x="1442238" y="948916"/>
                      <a:pt x="1433477" y="952500"/>
                    </a:cubicBezTo>
                    <a:cubicBezTo>
                      <a:pt x="1426659" y="955289"/>
                      <a:pt x="1419412" y="956891"/>
                      <a:pt x="1412311" y="958850"/>
                    </a:cubicBezTo>
                    <a:cubicBezTo>
                      <a:pt x="1367840" y="971118"/>
                      <a:pt x="1384054" y="968346"/>
                      <a:pt x="1348811" y="971550"/>
                    </a:cubicBezTo>
                    <a:cubicBezTo>
                      <a:pt x="1344578" y="972961"/>
                      <a:pt x="1340474" y="974848"/>
                      <a:pt x="1336111" y="975783"/>
                    </a:cubicBezTo>
                    <a:cubicBezTo>
                      <a:pt x="1330549" y="976975"/>
                      <a:pt x="1324816" y="977148"/>
                      <a:pt x="1319177" y="977900"/>
                    </a:cubicBezTo>
                    <a:cubicBezTo>
                      <a:pt x="1277899" y="983403"/>
                      <a:pt x="1339845" y="976911"/>
                      <a:pt x="1249327" y="982133"/>
                    </a:cubicBezTo>
                    <a:cubicBezTo>
                      <a:pt x="1230959" y="983193"/>
                      <a:pt x="1212638" y="984955"/>
                      <a:pt x="1194294" y="986366"/>
                    </a:cubicBezTo>
                    <a:cubicBezTo>
                      <a:pt x="1142139" y="996799"/>
                      <a:pt x="1162348" y="993533"/>
                      <a:pt x="1050361" y="986366"/>
                    </a:cubicBezTo>
                    <a:cubicBezTo>
                      <a:pt x="1006428" y="983554"/>
                      <a:pt x="962839" y="976769"/>
                      <a:pt x="919127" y="971550"/>
                    </a:cubicBezTo>
                    <a:cubicBezTo>
                      <a:pt x="915555" y="971123"/>
                      <a:pt x="912102" y="969967"/>
                      <a:pt x="908544" y="969433"/>
                    </a:cubicBezTo>
                    <a:cubicBezTo>
                      <a:pt x="897985" y="967849"/>
                      <a:pt x="887377" y="966611"/>
                      <a:pt x="876794" y="965200"/>
                    </a:cubicBezTo>
                    <a:lnTo>
                      <a:pt x="616444" y="973666"/>
                    </a:lnTo>
                    <a:cubicBezTo>
                      <a:pt x="567080" y="975356"/>
                      <a:pt x="583043" y="972726"/>
                      <a:pt x="557177" y="977900"/>
                    </a:cubicBezTo>
                    <a:lnTo>
                      <a:pt x="370911" y="973666"/>
                    </a:lnTo>
                    <a:cubicBezTo>
                      <a:pt x="357441" y="973162"/>
                      <a:pt x="330694" y="969433"/>
                      <a:pt x="330694" y="969433"/>
                    </a:cubicBezTo>
                    <a:cubicBezTo>
                      <a:pt x="322281" y="967329"/>
                      <a:pt x="318875" y="966239"/>
                      <a:pt x="309527" y="965200"/>
                    </a:cubicBezTo>
                    <a:cubicBezTo>
                      <a:pt x="301083" y="964262"/>
                      <a:pt x="292585" y="963889"/>
                      <a:pt x="284127" y="963083"/>
                    </a:cubicBezTo>
                    <a:cubicBezTo>
                      <a:pt x="277767" y="962477"/>
                      <a:pt x="271422" y="961712"/>
                      <a:pt x="265077" y="960966"/>
                    </a:cubicBezTo>
                    <a:cubicBezTo>
                      <a:pt x="239579" y="957966"/>
                      <a:pt x="257004" y="960050"/>
                      <a:pt x="235444" y="956733"/>
                    </a:cubicBezTo>
                    <a:cubicBezTo>
                      <a:pt x="221101" y="954526"/>
                      <a:pt x="222610" y="955292"/>
                      <a:pt x="210044" y="952500"/>
                    </a:cubicBezTo>
                    <a:cubicBezTo>
                      <a:pt x="195152" y="949191"/>
                      <a:pt x="207604" y="951802"/>
                      <a:pt x="195227" y="948266"/>
                    </a:cubicBezTo>
                    <a:cubicBezTo>
                      <a:pt x="192430" y="947467"/>
                      <a:pt x="189583" y="946855"/>
                      <a:pt x="186761" y="946150"/>
                    </a:cubicBezTo>
                    <a:cubicBezTo>
                      <a:pt x="183939" y="944739"/>
                      <a:pt x="181260" y="942994"/>
                      <a:pt x="178294" y="941916"/>
                    </a:cubicBezTo>
                    <a:cubicBezTo>
                      <a:pt x="164507" y="936902"/>
                      <a:pt x="166030" y="940573"/>
                      <a:pt x="157127" y="933450"/>
                    </a:cubicBezTo>
                    <a:cubicBezTo>
                      <a:pt x="151449" y="928908"/>
                      <a:pt x="153550" y="928977"/>
                      <a:pt x="148661" y="922866"/>
                    </a:cubicBezTo>
                    <a:cubicBezTo>
                      <a:pt x="145215" y="918559"/>
                      <a:pt x="142790" y="917542"/>
                      <a:pt x="138077" y="914400"/>
                    </a:cubicBezTo>
                    <a:cubicBezTo>
                      <a:pt x="136666" y="912283"/>
                      <a:pt x="135433" y="910037"/>
                      <a:pt x="133844" y="908050"/>
                    </a:cubicBezTo>
                    <a:cubicBezTo>
                      <a:pt x="130185" y="903475"/>
                      <a:pt x="122640" y="898602"/>
                      <a:pt x="119027" y="895350"/>
                    </a:cubicBezTo>
                    <a:cubicBezTo>
                      <a:pt x="115319" y="892012"/>
                      <a:pt x="111507" y="888704"/>
                      <a:pt x="108444" y="884766"/>
                    </a:cubicBezTo>
                    <a:cubicBezTo>
                      <a:pt x="107966" y="884151"/>
                      <a:pt x="93296" y="863665"/>
                      <a:pt x="87277" y="859366"/>
                    </a:cubicBezTo>
                    <a:cubicBezTo>
                      <a:pt x="84710" y="857532"/>
                      <a:pt x="81633" y="856544"/>
                      <a:pt x="78811" y="855133"/>
                    </a:cubicBezTo>
                    <a:cubicBezTo>
                      <a:pt x="77400" y="853016"/>
                      <a:pt x="76492" y="850458"/>
                      <a:pt x="74577" y="848783"/>
                    </a:cubicBezTo>
                    <a:cubicBezTo>
                      <a:pt x="70748" y="845433"/>
                      <a:pt x="61877" y="840316"/>
                      <a:pt x="61877" y="840316"/>
                    </a:cubicBezTo>
                    <a:cubicBezTo>
                      <a:pt x="52304" y="825955"/>
                      <a:pt x="57009" y="831213"/>
                      <a:pt x="49177" y="823383"/>
                    </a:cubicBezTo>
                    <a:cubicBezTo>
                      <a:pt x="43828" y="807336"/>
                      <a:pt x="47621" y="814253"/>
                      <a:pt x="38594" y="802216"/>
                    </a:cubicBezTo>
                    <a:cubicBezTo>
                      <a:pt x="35190" y="788603"/>
                      <a:pt x="36079" y="789557"/>
                      <a:pt x="25894" y="772583"/>
                    </a:cubicBezTo>
                    <a:cubicBezTo>
                      <a:pt x="20706" y="763937"/>
                      <a:pt x="18193" y="761021"/>
                      <a:pt x="15311" y="751416"/>
                    </a:cubicBezTo>
                    <a:cubicBezTo>
                      <a:pt x="14277" y="747970"/>
                      <a:pt x="14141" y="744304"/>
                      <a:pt x="13194" y="740833"/>
                    </a:cubicBezTo>
                    <a:cubicBezTo>
                      <a:pt x="12020" y="736528"/>
                      <a:pt x="10372" y="732366"/>
                      <a:pt x="8961" y="728133"/>
                    </a:cubicBezTo>
                    <a:lnTo>
                      <a:pt x="6844" y="721783"/>
                    </a:lnTo>
                    <a:lnTo>
                      <a:pt x="4727" y="715433"/>
                    </a:lnTo>
                    <a:cubicBezTo>
                      <a:pt x="4022" y="709789"/>
                      <a:pt x="3126" y="704165"/>
                      <a:pt x="2611" y="698500"/>
                    </a:cubicBezTo>
                    <a:cubicBezTo>
                      <a:pt x="-839" y="660541"/>
                      <a:pt x="-1558" y="621913"/>
                      <a:pt x="4727" y="584200"/>
                    </a:cubicBezTo>
                    <a:cubicBezTo>
                      <a:pt x="6245" y="575093"/>
                      <a:pt x="7535" y="569770"/>
                      <a:pt x="11077" y="560916"/>
                    </a:cubicBezTo>
                    <a:cubicBezTo>
                      <a:pt x="12249" y="557986"/>
                      <a:pt x="14139" y="555380"/>
                      <a:pt x="15311" y="552450"/>
                    </a:cubicBezTo>
                    <a:cubicBezTo>
                      <a:pt x="21798" y="536233"/>
                      <a:pt x="15663" y="543632"/>
                      <a:pt x="23777" y="535516"/>
                    </a:cubicBezTo>
                    <a:cubicBezTo>
                      <a:pt x="25210" y="531218"/>
                      <a:pt x="27275" y="524028"/>
                      <a:pt x="30127" y="520700"/>
                    </a:cubicBezTo>
                    <a:cubicBezTo>
                      <a:pt x="32423" y="518021"/>
                      <a:pt x="35884" y="516609"/>
                      <a:pt x="38594" y="514350"/>
                    </a:cubicBezTo>
                    <a:cubicBezTo>
                      <a:pt x="46343" y="507892"/>
                      <a:pt x="38767" y="511469"/>
                      <a:pt x="49177" y="508000"/>
                    </a:cubicBezTo>
                    <a:cubicBezTo>
                      <a:pt x="56219" y="500958"/>
                      <a:pt x="50142" y="505773"/>
                      <a:pt x="59761" y="501650"/>
                    </a:cubicBezTo>
                    <a:cubicBezTo>
                      <a:pt x="62661" y="500407"/>
                      <a:pt x="65327" y="498659"/>
                      <a:pt x="68227" y="497416"/>
                    </a:cubicBezTo>
                    <a:cubicBezTo>
                      <a:pt x="78089" y="493189"/>
                      <a:pt x="85913" y="494269"/>
                      <a:pt x="97861" y="493183"/>
                    </a:cubicBezTo>
                    <a:cubicBezTo>
                      <a:pt x="99978" y="492477"/>
                      <a:pt x="102058" y="491653"/>
                      <a:pt x="104211" y="491066"/>
                    </a:cubicBezTo>
                    <a:cubicBezTo>
                      <a:pt x="109824" y="489535"/>
                      <a:pt x="115624" y="488673"/>
                      <a:pt x="121144" y="486833"/>
                    </a:cubicBezTo>
                    <a:lnTo>
                      <a:pt x="133844" y="482600"/>
                    </a:lnTo>
                    <a:cubicBezTo>
                      <a:pt x="135961" y="481894"/>
                      <a:pt x="137963" y="480483"/>
                      <a:pt x="140194" y="480483"/>
                    </a:cubicBezTo>
                    <a:lnTo>
                      <a:pt x="123261" y="480483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7413" y="602511"/>
                <a:ext cx="1706526" cy="170652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5302" y="1276349"/>
                <a:ext cx="540193" cy="540193"/>
              </a:xfrm>
              <a:prstGeom prst="rect">
                <a:avLst/>
              </a:prstGeom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1547665" y="3736484"/>
              <a:ext cx="585826" cy="553006"/>
              <a:chOff x="2352056" y="4734007"/>
              <a:chExt cx="897759" cy="935811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17" t="24502" r="29870" b="23783"/>
              <a:stretch/>
            </p:blipFill>
            <p:spPr>
              <a:xfrm>
                <a:off x="2738995" y="4734007"/>
                <a:ext cx="510820" cy="496404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2352056" y="5188052"/>
                <a:ext cx="815165" cy="481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20" dirty="0"/>
                  <a:t>UWP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2684261" y="3458409"/>
              <a:ext cx="429071" cy="569716"/>
              <a:chOff x="2254282" y="4499886"/>
              <a:chExt cx="657538" cy="96408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3084" y="4499886"/>
                <a:ext cx="599932" cy="599932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2254282" y="4982209"/>
                <a:ext cx="657538" cy="481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20" dirty="0" err="1"/>
                  <a:t>apk</a:t>
                </a:r>
                <a:endParaRPr lang="en-US" sz="1620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6052737" y="4520745"/>
              <a:ext cx="429071" cy="569716"/>
              <a:chOff x="2254282" y="4499886"/>
              <a:chExt cx="657538" cy="964089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3084" y="4499886"/>
                <a:ext cx="599932" cy="599932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2254282" y="4982209"/>
                <a:ext cx="657538" cy="481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20" dirty="0" err="1"/>
                  <a:t>apk</a:t>
                </a:r>
                <a:endParaRPr lang="en-US" sz="1620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715792" y="1796564"/>
              <a:ext cx="429071" cy="569716"/>
              <a:chOff x="2254282" y="4499886"/>
              <a:chExt cx="657538" cy="96408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3084" y="4499886"/>
                <a:ext cx="599932" cy="599932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2254282" y="4982209"/>
                <a:ext cx="657538" cy="481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20" dirty="0" err="1"/>
                  <a:t>apk</a:t>
                </a:r>
                <a:endParaRPr lang="en-US" sz="1620" dirty="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962624" y="4464957"/>
              <a:ext cx="834768" cy="509361"/>
              <a:chOff x="1648712" y="5575635"/>
              <a:chExt cx="1590053" cy="1071367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8712" y="5575635"/>
                <a:ext cx="1590053" cy="1071367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17" t="24502" r="29870" b="23783"/>
              <a:stretch/>
            </p:blipFill>
            <p:spPr>
              <a:xfrm>
                <a:off x="2121006" y="5797693"/>
                <a:ext cx="645464" cy="627249"/>
              </a:xfrm>
              <a:prstGeom prst="rect">
                <a:avLst/>
              </a:prstGeom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758951" y="3855026"/>
              <a:ext cx="814646" cy="615857"/>
              <a:chOff x="846623" y="4646131"/>
              <a:chExt cx="1248419" cy="1042169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1772" y="4646131"/>
                <a:ext cx="636940" cy="697600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846623" y="5206535"/>
                <a:ext cx="1248419" cy="481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20" dirty="0"/>
                  <a:t>Unit Test</a:t>
                </a:r>
              </a:p>
            </p:txBody>
          </p:sp>
        </p:grpSp>
        <p:sp>
          <p:nvSpPr>
            <p:cNvPr id="29" name="Arc 28"/>
            <p:cNvSpPr/>
            <p:nvPr/>
          </p:nvSpPr>
          <p:spPr>
            <a:xfrm rot="16625134">
              <a:off x="1707518" y="1922589"/>
              <a:ext cx="1689669" cy="2008640"/>
            </a:xfrm>
            <a:prstGeom prst="arc">
              <a:avLst>
                <a:gd name="adj1" fmla="val 16200000"/>
                <a:gd name="adj2" fmla="val 99157"/>
              </a:avLst>
            </a:prstGeom>
            <a:ln w="5080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1634250" y="3406957"/>
              <a:ext cx="165907" cy="3295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1087653" y="3424715"/>
              <a:ext cx="329832" cy="42784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1642475" y="3409527"/>
              <a:ext cx="974151" cy="1933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071116" y="4187161"/>
              <a:ext cx="142273" cy="2540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3120195" y="3689762"/>
              <a:ext cx="352773" cy="536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038331" y="4952125"/>
              <a:ext cx="883255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0" dirty="0"/>
                <a:t>Simulator</a:t>
              </a:r>
            </a:p>
          </p:txBody>
        </p:sp>
        <p:sp>
          <p:nvSpPr>
            <p:cNvPr id="51" name="Arc 50"/>
            <p:cNvSpPr/>
            <p:nvPr/>
          </p:nvSpPr>
          <p:spPr>
            <a:xfrm rot="19627441">
              <a:off x="3440145" y="1944263"/>
              <a:ext cx="2425758" cy="1419836"/>
            </a:xfrm>
            <a:prstGeom prst="arc">
              <a:avLst/>
            </a:prstGeom>
            <a:ln w="5080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52" name="Arc 51"/>
            <p:cNvSpPr/>
            <p:nvPr/>
          </p:nvSpPr>
          <p:spPr>
            <a:xfrm rot="508018">
              <a:off x="5400202" y="2213331"/>
              <a:ext cx="1499152" cy="1361467"/>
            </a:xfrm>
            <a:prstGeom prst="arc">
              <a:avLst/>
            </a:prstGeom>
            <a:ln w="5080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53" name="Arc 52"/>
            <p:cNvSpPr/>
            <p:nvPr/>
          </p:nvSpPr>
          <p:spPr>
            <a:xfrm rot="6738860">
              <a:off x="3697387" y="1368284"/>
              <a:ext cx="2999099" cy="3519306"/>
            </a:xfrm>
            <a:prstGeom prst="arc">
              <a:avLst/>
            </a:prstGeom>
            <a:ln w="50800"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582533" y="2591852"/>
              <a:ext cx="773716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20" dirty="0" err="1"/>
                <a:t>git</a:t>
              </a:r>
              <a:r>
                <a:rPr lang="en-US" sz="1620" dirty="0"/>
                <a:t> push</a:t>
              </a:r>
            </a:p>
          </p:txBody>
        </p:sp>
        <p:sp>
          <p:nvSpPr>
            <p:cNvPr id="57" name="rm textbox"/>
            <p:cNvSpPr txBox="1"/>
            <p:nvPr/>
          </p:nvSpPr>
          <p:spPr>
            <a:xfrm>
              <a:off x="6981105" y="2200990"/>
              <a:ext cx="1282563" cy="700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20" dirty="0"/>
                <a:t>Release</a:t>
              </a:r>
            </a:p>
            <a:p>
              <a:pPr algn="ctr"/>
              <a:r>
                <a:rPr lang="en-US" sz="1620" dirty="0"/>
                <a:t>Management</a:t>
              </a:r>
            </a:p>
            <a:p>
              <a:pPr algn="ctr"/>
              <a:r>
                <a:rPr lang="en-US" sz="1620" dirty="0"/>
                <a:t>with Approvals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701761" y="4009628"/>
              <a:ext cx="1438838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20" dirty="0" err="1"/>
                <a:t>HockeyApp</a:t>
              </a:r>
              <a:endParaRPr lang="en-US" sz="1620" dirty="0"/>
            </a:p>
            <a:p>
              <a:pPr algn="ctr"/>
              <a:r>
                <a:rPr lang="en-US" sz="1620" dirty="0"/>
                <a:t>Update Manager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020423" y="3289548"/>
              <a:ext cx="1438838" cy="700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20" dirty="0" err="1"/>
                <a:t>HockeyApp</a:t>
              </a:r>
              <a:endParaRPr lang="en-US" sz="1620" dirty="0"/>
            </a:p>
            <a:p>
              <a:pPr algn="ctr"/>
              <a:r>
                <a:rPr lang="en-US" sz="1620" dirty="0"/>
                <a:t>Crash Reports</a:t>
              </a:r>
            </a:p>
            <a:p>
              <a:pPr algn="ctr"/>
              <a:r>
                <a:rPr lang="en-US" sz="1620" dirty="0"/>
                <a:t> &amp; Feedback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596458" y="3974991"/>
              <a:ext cx="1039438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20" dirty="0"/>
                <a:t>Debugging</a:t>
              </a:r>
            </a:p>
          </p:txBody>
        </p:sp>
        <p:sp>
          <p:nvSpPr>
            <p:cNvPr id="61" name="team build textbox"/>
            <p:cNvSpPr txBox="1"/>
            <p:nvPr/>
          </p:nvSpPr>
          <p:spPr>
            <a:xfrm>
              <a:off x="4031285" y="1273324"/>
              <a:ext cx="185558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20" dirty="0"/>
                <a:t>Team Build (CI)</a:t>
              </a:r>
            </a:p>
            <a:p>
              <a:pPr algn="ctr"/>
              <a:r>
                <a:rPr lang="en-US" sz="1620" dirty="0"/>
                <a:t>Test &amp; Code Coverage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325166" y="3384724"/>
              <a:ext cx="1581898" cy="1579485"/>
              <a:chOff x="4943859" y="3485011"/>
              <a:chExt cx="2424207" cy="2672847"/>
            </a:xfrm>
          </p:grpSpPr>
          <p:pic>
            <p:nvPicPr>
              <p:cNvPr id="64" name="droid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6601" y="3485011"/>
                <a:ext cx="1236153" cy="2195407"/>
              </a:xfrm>
              <a:prstGeom prst="rect">
                <a:avLst/>
              </a:prstGeom>
            </p:spPr>
          </p:pic>
          <p:sp>
            <p:nvSpPr>
              <p:cNvPr id="65" name="emulator droid"/>
              <p:cNvSpPr txBox="1"/>
              <p:nvPr/>
            </p:nvSpPr>
            <p:spPr>
              <a:xfrm>
                <a:off x="4943859" y="5676092"/>
                <a:ext cx="2424207" cy="481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20" dirty="0"/>
                  <a:t>Emulator / Devices</a:t>
                </a: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3393268" y="2526804"/>
              <a:ext cx="842369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20" dirty="0"/>
                <a:t>Bug Tracking</a:t>
              </a: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3458962" y="2356106"/>
              <a:ext cx="2978395" cy="847924"/>
              <a:chOff x="5148896" y="1744355"/>
              <a:chExt cx="4564299" cy="1434878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 flipV="1">
                <a:off x="5148896" y="1744355"/>
                <a:ext cx="0" cy="1434878"/>
              </a:xfrm>
              <a:prstGeom prst="straightConnector1">
                <a:avLst/>
              </a:prstGeom>
              <a:ln w="50800">
                <a:tailEnd type="triangl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 flipH="1" flipV="1">
                <a:off x="5148896" y="3155126"/>
                <a:ext cx="4564299" cy="2794"/>
              </a:xfrm>
              <a:prstGeom prst="straightConnector1">
                <a:avLst/>
              </a:prstGeom>
              <a:ln w="50800"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768" y="3077471"/>
              <a:ext cx="1869595" cy="42327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586746" y="2025460"/>
              <a:ext cx="1118501" cy="475446"/>
            </a:xfrm>
            <a:prstGeom prst="rect">
              <a:avLst/>
            </a:prstGeom>
          </p:spPr>
        </p:pic>
        <p:pic>
          <p:nvPicPr>
            <p:cNvPr id="1026" name="Picture 2" descr="See original image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56" t="30618" r="33073" b="30789"/>
            <a:stretch/>
          </p:blipFill>
          <p:spPr bwMode="auto">
            <a:xfrm>
              <a:off x="6172817" y="1600526"/>
              <a:ext cx="317641" cy="367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See original image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56" t="30618" r="33073" b="30789"/>
            <a:stretch/>
          </p:blipFill>
          <p:spPr bwMode="auto">
            <a:xfrm>
              <a:off x="5656357" y="4717164"/>
              <a:ext cx="317641" cy="367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743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 </a:t>
            </a:r>
          </a:p>
        </p:txBody>
      </p:sp>
      <p:pic>
        <p:nvPicPr>
          <p:cNvPr id="19" name="Espace réservé pour une image  2"/>
          <p:cNvPicPr>
            <a:picLocks noGrp="1" noChangeAspect="1"/>
          </p:cNvPicPr>
          <p:nvPr>
            <p:ph type="pic" sz="quarter" idx="2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073" r="2407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" name="Text Placeholder 33"/>
          <p:cNvSpPr txBox="1">
            <a:spLocks/>
          </p:cNvSpPr>
          <p:nvPr/>
        </p:nvSpPr>
        <p:spPr>
          <a:xfrm>
            <a:off x="7583784" y="2292234"/>
            <a:ext cx="3895154" cy="29600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fr-FR" sz="2000" dirty="0">
                <a:solidFill>
                  <a:srgbClr val="00B9FF"/>
                </a:solidFill>
                <a:latin typeface="Corbel" panose="020B0503020204020204" pitchFamily="34" charset="0"/>
              </a:rPr>
              <a:t>ENJEUX DU DEVOPS</a:t>
            </a:r>
          </a:p>
        </p:txBody>
      </p:sp>
      <p:sp>
        <p:nvSpPr>
          <p:cNvPr id="29" name="Text Placeholder 33"/>
          <p:cNvSpPr txBox="1">
            <a:spLocks/>
          </p:cNvSpPr>
          <p:nvPr/>
        </p:nvSpPr>
        <p:spPr>
          <a:xfrm>
            <a:off x="7558235" y="3121680"/>
            <a:ext cx="3895154" cy="20177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fr-FR" sz="2000" dirty="0">
                <a:solidFill>
                  <a:srgbClr val="00B9FF"/>
                </a:solidFill>
                <a:latin typeface="Corbel" panose="020B0503020204020204" pitchFamily="34" charset="0"/>
              </a:rPr>
              <a:t>MOBILE DEVOPS </a:t>
            </a:r>
          </a:p>
        </p:txBody>
      </p:sp>
      <p:sp>
        <p:nvSpPr>
          <p:cNvPr id="30" name="Oval 39"/>
          <p:cNvSpPr>
            <a:spLocks noChangeAspect="1"/>
          </p:cNvSpPr>
          <p:nvPr/>
        </p:nvSpPr>
        <p:spPr>
          <a:xfrm>
            <a:off x="6847411" y="2130490"/>
            <a:ext cx="532013" cy="532013"/>
          </a:xfrm>
          <a:prstGeom prst="ellipse">
            <a:avLst/>
          </a:prstGeom>
          <a:solidFill>
            <a:srgbClr val="003C5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Oval 40"/>
          <p:cNvSpPr>
            <a:spLocks noChangeAspect="1"/>
          </p:cNvSpPr>
          <p:nvPr/>
        </p:nvSpPr>
        <p:spPr>
          <a:xfrm>
            <a:off x="6847411" y="2968349"/>
            <a:ext cx="532013" cy="532013"/>
          </a:xfrm>
          <a:prstGeom prst="ellipse">
            <a:avLst/>
          </a:prstGeom>
          <a:solidFill>
            <a:srgbClr val="00B9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2" name="Text Placeholder 33"/>
          <p:cNvSpPr txBox="1">
            <a:spLocks/>
          </p:cNvSpPr>
          <p:nvPr/>
        </p:nvSpPr>
        <p:spPr>
          <a:xfrm>
            <a:off x="7558235" y="3923349"/>
            <a:ext cx="4210432" cy="29773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fr-FR" sz="2000">
                <a:solidFill>
                  <a:srgbClr val="009581"/>
                </a:solidFill>
                <a:latin typeface="Corbel" panose="020B0503020204020204" pitchFamily="34" charset="0"/>
              </a:rPr>
              <a:t>ENTREPRISE MOBILE READY </a:t>
            </a:r>
            <a:endParaRPr lang="fr-FR" sz="2000" dirty="0">
              <a:solidFill>
                <a:srgbClr val="009581"/>
              </a:solidFill>
              <a:latin typeface="Corbel" panose="020B0503020204020204" pitchFamily="34" charset="0"/>
            </a:endParaRPr>
          </a:p>
        </p:txBody>
      </p:sp>
      <p:sp>
        <p:nvSpPr>
          <p:cNvPr id="34" name="Oval 43"/>
          <p:cNvSpPr>
            <a:spLocks noChangeAspect="1"/>
          </p:cNvSpPr>
          <p:nvPr/>
        </p:nvSpPr>
        <p:spPr>
          <a:xfrm>
            <a:off x="6847411" y="3806208"/>
            <a:ext cx="532013" cy="532013"/>
          </a:xfrm>
          <a:prstGeom prst="ellipse">
            <a:avLst/>
          </a:prstGeom>
          <a:solidFill>
            <a:srgbClr val="009B3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5" name="Oval 43"/>
          <p:cNvSpPr>
            <a:spLocks noChangeAspect="1"/>
          </p:cNvSpPr>
          <p:nvPr/>
        </p:nvSpPr>
        <p:spPr>
          <a:xfrm>
            <a:off x="6847411" y="4615997"/>
            <a:ext cx="532013" cy="532013"/>
          </a:xfrm>
          <a:prstGeom prst="ellipse">
            <a:avLst/>
          </a:prstGeom>
          <a:solidFill>
            <a:srgbClr val="F2A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6" name="Text Placeholder 33"/>
          <p:cNvSpPr txBox="1">
            <a:spLocks/>
          </p:cNvSpPr>
          <p:nvPr/>
        </p:nvSpPr>
        <p:spPr>
          <a:xfrm>
            <a:off x="7583784" y="4686443"/>
            <a:ext cx="3895154" cy="36424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fr-FR" sz="2000">
                <a:solidFill>
                  <a:srgbClr val="EC7A08"/>
                </a:solidFill>
                <a:latin typeface="Corbel" panose="020B0503020204020204" pitchFamily="34" charset="0"/>
              </a:rPr>
              <a:t>QUESTIONS / RÉPONSES </a:t>
            </a:r>
            <a:endParaRPr lang="fr-FR" sz="2000" dirty="0">
              <a:solidFill>
                <a:srgbClr val="EC7A08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628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ENTREPRISE MOBILE READY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4294967295"/>
          </p:nvPr>
        </p:nvSpPr>
        <p:spPr>
          <a:xfrm>
            <a:off x="0" y="6345238"/>
            <a:ext cx="2743200" cy="365125"/>
          </a:xfrm>
        </p:spPr>
        <p:txBody>
          <a:bodyPr/>
          <a:lstStyle/>
          <a:p>
            <a:fld id="{4127E3B4-9299-4B8F-9CD9-3D4C2852D751}" type="datetime1">
              <a:rPr lang="fr-FR" smtClean="0"/>
              <a:t>26/03/2018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4294967295"/>
          </p:nvPr>
        </p:nvSpPr>
        <p:spPr>
          <a:xfrm>
            <a:off x="5969000" y="6345238"/>
            <a:ext cx="6223000" cy="365125"/>
          </a:xfrm>
        </p:spPr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571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ENTREPRISE MOBILE READY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27E3B4-9299-4B8F-9CD9-3D4C2852D751}" type="datetime1">
              <a:rPr lang="fr-FR" smtClean="0"/>
              <a:t>26/03/2018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20467" y="5792820"/>
            <a:ext cx="7892980" cy="492416"/>
          </a:xfrm>
          <a:prstGeom prst="rect">
            <a:avLst/>
          </a:prstGeom>
        </p:spPr>
        <p:txBody>
          <a:bodyPr wrap="square" lIns="182854" tIns="91427" rIns="182854" bIns="91427">
            <a:spAutoFit/>
          </a:bodyPr>
          <a:lstStyle/>
          <a:p>
            <a:pPr marL="0" marR="0" lvl="0" indent="0" defTabSz="9142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Source: Gartner “Market Guide for Hybrid Integration Platform-Enabling Technologies,” by Elizabeth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Golluscio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Jess Thompson, Keith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Guttridge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April 25, 2016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1997485" y="1907280"/>
            <a:ext cx="8211429" cy="3168501"/>
            <a:chOff x="2095006" y="1847971"/>
            <a:chExt cx="7775101" cy="2721722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5752086" y="1847971"/>
              <a:ext cx="0" cy="2721722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8"/>
            <p:cNvGrpSpPr/>
            <p:nvPr/>
          </p:nvGrpSpPr>
          <p:grpSpPr>
            <a:xfrm>
              <a:off x="6213028" y="1931454"/>
              <a:ext cx="3657079" cy="1846756"/>
              <a:chOff x="274639" y="2125663"/>
              <a:chExt cx="3657598" cy="1847018"/>
            </a:xfrm>
          </p:grpSpPr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274639" y="3100132"/>
                <a:ext cx="3657598" cy="872549"/>
              </a:xfrm>
              <a:prstGeom prst="rect">
                <a:avLst/>
              </a:prstGeom>
            </p:spPr>
            <p:txBody>
              <a:bodyPr vert="horz" wrap="square" lIns="146283" tIns="91427" rIns="146283" bIns="91427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defTabSz="932563">
                  <a:buNone/>
                  <a:defRPr/>
                </a:pPr>
                <a:r>
                  <a:rPr lang="en-US" sz="2000" dirty="0"/>
                  <a:t>of large organization will establish a </a:t>
                </a:r>
                <a:r>
                  <a:rPr lang="en-US" sz="2000" b="1" dirty="0">
                    <a:gradFill>
                      <a:gsLst>
                        <a:gs pos="14493">
                          <a:schemeClr val="tx2"/>
                        </a:gs>
                        <a:gs pos="43000">
                          <a:schemeClr val="tx2"/>
                        </a:gs>
                      </a:gsLst>
                      <a:lin ang="5400000" scaled="0"/>
                    </a:gradFill>
                  </a:rPr>
                  <a:t>hybrid integration </a:t>
                </a:r>
                <a:r>
                  <a:rPr lang="en-US" sz="2000" dirty="0"/>
                  <a:t>platform, by 2020</a:t>
                </a:r>
              </a:p>
            </p:txBody>
          </p:sp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274639" y="2125663"/>
                <a:ext cx="3657598" cy="1015113"/>
              </a:xfrm>
              <a:prstGeom prst="rect">
                <a:avLst/>
              </a:prstGeom>
            </p:spPr>
            <p:txBody>
              <a:bodyPr vert="horz" wrap="square" lIns="146283" tIns="91427" rIns="146283" bIns="91427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563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/>
                </a:pPr>
                <a:r>
                  <a:rPr kumimoji="0" lang="en-US" sz="7198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8116">
                          <a:schemeClr val="tx2"/>
                        </a:gs>
                        <a:gs pos="50000">
                          <a:schemeClr val="tx2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75%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8116">
                        <a:schemeClr val="tx2"/>
                      </a:gs>
                      <a:gs pos="50000">
                        <a:schemeClr val="tx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095006" y="1931454"/>
              <a:ext cx="3808275" cy="1608815"/>
              <a:chOff x="4178350" y="2138362"/>
              <a:chExt cx="3808815" cy="1609043"/>
            </a:xfrm>
          </p:grpSpPr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4178350" y="3112831"/>
                <a:ext cx="3808815" cy="634574"/>
              </a:xfrm>
              <a:prstGeom prst="rect">
                <a:avLst/>
              </a:prstGeom>
            </p:spPr>
            <p:txBody>
              <a:bodyPr vert="horz" wrap="square" lIns="146283" tIns="91427" rIns="146283" bIns="91427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32563">
                  <a:buNone/>
                  <a:defRPr/>
                </a:pPr>
                <a:r>
                  <a:rPr lang="en-US" sz="2000" dirty="0"/>
                  <a:t>of the </a:t>
                </a:r>
                <a:r>
                  <a:rPr lang="en-US" sz="2000" b="1" dirty="0">
                    <a:gradFill>
                      <a:gsLst>
                        <a:gs pos="14493">
                          <a:schemeClr val="tx2"/>
                        </a:gs>
                        <a:gs pos="43000">
                          <a:schemeClr val="tx2"/>
                        </a:gs>
                      </a:gsLst>
                      <a:lin ang="5400000" scaled="0"/>
                    </a:gradFill>
                  </a:rPr>
                  <a:t>cost of a mobile app </a:t>
                </a:r>
                <a:r>
                  <a:rPr lang="en-US" sz="2000" dirty="0"/>
                  <a:t>project is concerned with </a:t>
                </a:r>
                <a:r>
                  <a:rPr lang="en-US" sz="2000" b="1" dirty="0">
                    <a:gradFill>
                      <a:gsLst>
                        <a:gs pos="14493">
                          <a:schemeClr val="tx2"/>
                        </a:gs>
                        <a:gs pos="43000">
                          <a:schemeClr val="tx2"/>
                        </a:gs>
                      </a:gsLst>
                      <a:lin ang="5400000" scaled="0"/>
                    </a:gradFill>
                  </a:rPr>
                  <a:t>integration</a:t>
                </a:r>
              </a:p>
            </p:txBody>
          </p:sp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4178351" y="2138362"/>
                <a:ext cx="3657598" cy="1015113"/>
              </a:xfrm>
              <a:prstGeom prst="rect">
                <a:avLst/>
              </a:prstGeom>
            </p:spPr>
            <p:txBody>
              <a:bodyPr vert="horz" wrap="square" lIns="146283" tIns="91427" rIns="146283" bIns="91427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563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/>
                </a:pPr>
                <a:r>
                  <a:rPr kumimoji="0" lang="en-US" sz="7198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8116">
                          <a:schemeClr val="tx2"/>
                        </a:gs>
                        <a:gs pos="50000">
                          <a:schemeClr val="tx2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70%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8116">
                        <a:schemeClr val="tx2"/>
                      </a:gs>
                      <a:gs pos="50000">
                        <a:schemeClr val="tx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3505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86"/>
          <p:cNvSpPr>
            <a:spLocks noGrp="1"/>
          </p:cNvSpPr>
          <p:nvPr>
            <p:ph type="body" sz="quarter" idx="15"/>
          </p:nvPr>
        </p:nvSpPr>
        <p:spPr>
          <a:xfrm>
            <a:off x="586786" y="958067"/>
            <a:ext cx="10905239" cy="25344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88" name="Espace réservé du texte 87"/>
          <p:cNvSpPr>
            <a:spLocks noGrp="1"/>
          </p:cNvSpPr>
          <p:nvPr>
            <p:ph type="body" sz="quarter" idx="16"/>
          </p:nvPr>
        </p:nvSpPr>
        <p:spPr>
          <a:xfrm>
            <a:off x="587079" y="1616703"/>
            <a:ext cx="5002033" cy="4611687"/>
          </a:xfrm>
        </p:spPr>
        <p:txBody>
          <a:bodyPr/>
          <a:lstStyle/>
          <a:p>
            <a:r>
              <a:rPr lang="fr-FR" sz="3200" dirty="0"/>
              <a:t>API MANAGEMENT </a:t>
            </a:r>
          </a:p>
          <a:p>
            <a:r>
              <a:rPr lang="fr-FR" sz="3200" dirty="0"/>
              <a:t>PUSH NOTIFICATIONS </a:t>
            </a:r>
          </a:p>
          <a:p>
            <a:r>
              <a:rPr lang="fr-FR" sz="3200" dirty="0"/>
              <a:t>DATA SYCHHRONIZED </a:t>
            </a:r>
          </a:p>
          <a:p>
            <a:r>
              <a:rPr lang="fr-FR" sz="3200" dirty="0"/>
              <a:t>DATA STORAGE </a:t>
            </a:r>
          </a:p>
          <a:p>
            <a:r>
              <a:rPr lang="fr-FR" sz="3200" dirty="0"/>
              <a:t>REAL TIME ANALYTICS </a:t>
            </a:r>
          </a:p>
          <a:p>
            <a:r>
              <a:rPr lang="fr-FR" sz="3200" dirty="0"/>
              <a:t>USER ACCOUNTS &amp; AUTHENTIFICATION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7"/>
          </p:nvPr>
        </p:nvSpPr>
        <p:spPr>
          <a:xfrm>
            <a:off x="10989826" y="6366451"/>
            <a:ext cx="431079" cy="389083"/>
          </a:xfrm>
        </p:spPr>
        <p:txBody>
          <a:bodyPr/>
          <a:lstStyle/>
          <a:p>
            <a:fld id="{FCEE2C88-6C8F-484D-AF69-578F576B1F44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6" name="Titre 85"/>
          <p:cNvSpPr>
            <a:spLocks noGrp="1"/>
          </p:cNvSpPr>
          <p:nvPr>
            <p:ph type="title"/>
          </p:nvPr>
        </p:nvSpPr>
        <p:spPr>
          <a:xfrm>
            <a:off x="587080" y="386390"/>
            <a:ext cx="10904945" cy="571677"/>
          </a:xfrm>
        </p:spPr>
        <p:txBody>
          <a:bodyPr>
            <a:normAutofit/>
          </a:bodyPr>
          <a:lstStyle/>
          <a:p>
            <a:r>
              <a:rPr lang="fr-FR" dirty="0"/>
              <a:t>ENTREPRISE MOBILE READY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>
          <a:xfrm>
            <a:off x="587079" y="6366451"/>
            <a:ext cx="2743200" cy="365125"/>
          </a:xfrm>
        </p:spPr>
        <p:txBody>
          <a:bodyPr/>
          <a:lstStyle/>
          <a:p>
            <a:fld id="{4127E3B4-9299-4B8F-9CD9-3D4C2852D751}" type="datetime1">
              <a:rPr lang="fr-FR" smtClean="0"/>
              <a:t>26/03/2018</a:t>
            </a:fld>
            <a:endParaRPr lang="fr-FR"/>
          </a:p>
        </p:txBody>
      </p:sp>
      <p:cxnSp>
        <p:nvCxnSpPr>
          <p:cNvPr id="48" name="Straight Arrow Connector 10"/>
          <p:cNvCxnSpPr>
            <a:stCxn id="71" idx="4"/>
            <a:endCxn id="56" idx="0"/>
          </p:cNvCxnSpPr>
          <p:nvPr/>
        </p:nvCxnSpPr>
        <p:spPr>
          <a:xfrm flipH="1">
            <a:off x="8378487" y="3291846"/>
            <a:ext cx="10049" cy="360037"/>
          </a:xfrm>
          <a:prstGeom prst="straightConnector1">
            <a:avLst/>
          </a:prstGeom>
          <a:ln w="28575">
            <a:solidFill>
              <a:schemeClr val="accent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2"/>
          <p:cNvGrpSpPr/>
          <p:nvPr/>
        </p:nvGrpSpPr>
        <p:grpSpPr>
          <a:xfrm>
            <a:off x="5459145" y="1962288"/>
            <a:ext cx="1097280" cy="1097280"/>
            <a:chOff x="-359618" y="84498"/>
            <a:chExt cx="1097280" cy="1097280"/>
          </a:xfrm>
          <a:solidFill>
            <a:schemeClr val="accent2"/>
          </a:solidFill>
        </p:grpSpPr>
        <p:sp>
          <p:nvSpPr>
            <p:cNvPr id="50" name="Oval 12"/>
            <p:cNvSpPr/>
            <p:nvPr/>
          </p:nvSpPr>
          <p:spPr bwMode="auto">
            <a:xfrm>
              <a:off x="-359618" y="84498"/>
              <a:ext cx="1097280" cy="1097280"/>
            </a:xfrm>
            <a:prstGeom prst="ellipse">
              <a:avLst/>
            </a:prstGeom>
            <a:grp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51" name="TextBox 17"/>
            <p:cNvSpPr txBox="1"/>
            <p:nvPr/>
          </p:nvSpPr>
          <p:spPr>
            <a:xfrm>
              <a:off x="-317708" y="402305"/>
              <a:ext cx="1013460" cy="461665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Data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Sources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43"/>
          <p:cNvGrpSpPr/>
          <p:nvPr/>
        </p:nvGrpSpPr>
        <p:grpSpPr>
          <a:xfrm>
            <a:off x="10394745" y="1962288"/>
            <a:ext cx="1097280" cy="1097280"/>
            <a:chOff x="7031782" y="100027"/>
            <a:chExt cx="1097280" cy="1097280"/>
          </a:xfrm>
        </p:grpSpPr>
        <p:sp>
          <p:nvSpPr>
            <p:cNvPr id="53" name="Oval 13"/>
            <p:cNvSpPr/>
            <p:nvPr/>
          </p:nvSpPr>
          <p:spPr bwMode="auto">
            <a:xfrm>
              <a:off x="7031782" y="100027"/>
              <a:ext cx="1097280" cy="1097280"/>
            </a:xfrm>
            <a:prstGeom prst="ellips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TextBox 18"/>
            <p:cNvSpPr txBox="1"/>
            <p:nvPr/>
          </p:nvSpPr>
          <p:spPr>
            <a:xfrm>
              <a:off x="7073692" y="402304"/>
              <a:ext cx="1013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Back End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Systems</a:t>
              </a:r>
            </a:p>
          </p:txBody>
        </p:sp>
      </p:grpSp>
      <p:grpSp>
        <p:nvGrpSpPr>
          <p:cNvPr id="55" name="Group 51"/>
          <p:cNvGrpSpPr/>
          <p:nvPr/>
        </p:nvGrpSpPr>
        <p:grpSpPr>
          <a:xfrm>
            <a:off x="7965236" y="3651883"/>
            <a:ext cx="826502" cy="826502"/>
            <a:chOff x="3298285" y="2746337"/>
            <a:chExt cx="1097280" cy="1097280"/>
          </a:xfrm>
        </p:grpSpPr>
        <p:sp>
          <p:nvSpPr>
            <p:cNvPr id="56" name="Oval 20"/>
            <p:cNvSpPr/>
            <p:nvPr/>
          </p:nvSpPr>
          <p:spPr bwMode="auto">
            <a:xfrm>
              <a:off x="3298285" y="2746337"/>
              <a:ext cx="1097280" cy="1097280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57" name="TextBox 24"/>
            <p:cNvSpPr txBox="1"/>
            <p:nvPr/>
          </p:nvSpPr>
          <p:spPr>
            <a:xfrm>
              <a:off x="3298285" y="2879479"/>
              <a:ext cx="1097280" cy="612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800" b="1" dirty="0">
                <a:solidFill>
                  <a:schemeClr val="bg1"/>
                </a:solidFill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b="1" dirty="0">
                  <a:solidFill>
                    <a:schemeClr val="bg1"/>
                  </a:solidFill>
                </a:rPr>
                <a:t>API Management</a:t>
              </a:r>
            </a:p>
          </p:txBody>
        </p:sp>
      </p:grpSp>
      <p:cxnSp>
        <p:nvCxnSpPr>
          <p:cNvPr id="58" name="Straight Arrow Connector 23"/>
          <p:cNvCxnSpPr>
            <a:stCxn id="80" idx="7"/>
            <a:endCxn id="56" idx="2"/>
          </p:cNvCxnSpPr>
          <p:nvPr/>
        </p:nvCxnSpPr>
        <p:spPr>
          <a:xfrm flipV="1">
            <a:off x="6832702" y="4065134"/>
            <a:ext cx="1132534" cy="892676"/>
          </a:xfrm>
          <a:prstGeom prst="straightConnector1">
            <a:avLst/>
          </a:prstGeom>
          <a:ln w="28575">
            <a:solidFill>
              <a:schemeClr val="accent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24"/>
          <p:cNvCxnSpPr>
            <a:stCxn id="50" idx="6"/>
            <a:endCxn id="71" idx="2"/>
          </p:cNvCxnSpPr>
          <p:nvPr/>
        </p:nvCxnSpPr>
        <p:spPr>
          <a:xfrm>
            <a:off x="6556425" y="2510928"/>
            <a:ext cx="1051193" cy="1"/>
          </a:xfrm>
          <a:prstGeom prst="straightConnector1">
            <a:avLst/>
          </a:prstGeom>
          <a:ln w="28575">
            <a:solidFill>
              <a:schemeClr val="accent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25"/>
          <p:cNvCxnSpPr>
            <a:stCxn id="53" idx="2"/>
            <a:endCxn id="71" idx="6"/>
          </p:cNvCxnSpPr>
          <p:nvPr/>
        </p:nvCxnSpPr>
        <p:spPr>
          <a:xfrm flipH="1">
            <a:off x="9169453" y="2510928"/>
            <a:ext cx="1225292" cy="1"/>
          </a:xfrm>
          <a:prstGeom prst="straightConnector1">
            <a:avLst/>
          </a:prstGeom>
          <a:ln w="28575">
            <a:solidFill>
              <a:schemeClr val="accent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29"/>
          <p:cNvSpPr txBox="1"/>
          <p:nvPr/>
        </p:nvSpPr>
        <p:spPr>
          <a:xfrm>
            <a:off x="9165216" y="2702223"/>
            <a:ext cx="1317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/>
              <a:t>Adapters</a:t>
            </a:r>
          </a:p>
        </p:txBody>
      </p:sp>
      <p:sp>
        <p:nvSpPr>
          <p:cNvPr id="62" name="TextBox 30"/>
          <p:cNvSpPr txBox="1"/>
          <p:nvPr/>
        </p:nvSpPr>
        <p:spPr>
          <a:xfrm rot="2371433">
            <a:off x="8657018" y="4147049"/>
            <a:ext cx="1317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/>
              <a:t>HTTPS</a:t>
            </a:r>
          </a:p>
        </p:txBody>
      </p:sp>
      <p:sp>
        <p:nvSpPr>
          <p:cNvPr id="65" name="TextBox 36"/>
          <p:cNvSpPr txBox="1"/>
          <p:nvPr/>
        </p:nvSpPr>
        <p:spPr>
          <a:xfrm>
            <a:off x="6390131" y="2602203"/>
            <a:ext cx="1317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/>
              <a:t>Database Connections</a:t>
            </a:r>
          </a:p>
        </p:txBody>
      </p:sp>
      <p:cxnSp>
        <p:nvCxnSpPr>
          <p:cNvPr id="66" name="Straight Arrow Connector 34"/>
          <p:cNvCxnSpPr>
            <a:stCxn id="56" idx="6"/>
            <a:endCxn id="68" idx="1"/>
          </p:cNvCxnSpPr>
          <p:nvPr/>
        </p:nvCxnSpPr>
        <p:spPr>
          <a:xfrm>
            <a:off x="8791738" y="4065134"/>
            <a:ext cx="1174253" cy="923950"/>
          </a:xfrm>
          <a:prstGeom prst="straightConnector1">
            <a:avLst/>
          </a:prstGeom>
          <a:ln w="28575">
            <a:solidFill>
              <a:schemeClr val="accent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55"/>
          <p:cNvGrpSpPr/>
          <p:nvPr/>
        </p:nvGrpSpPr>
        <p:grpSpPr>
          <a:xfrm>
            <a:off x="9742830" y="4828391"/>
            <a:ext cx="1222216" cy="1097280"/>
            <a:chOff x="7573224" y="3626105"/>
            <a:chExt cx="1222216" cy="1097280"/>
          </a:xfrm>
        </p:grpSpPr>
        <p:sp>
          <p:nvSpPr>
            <p:cNvPr id="68" name="Oval 9"/>
            <p:cNvSpPr/>
            <p:nvPr/>
          </p:nvSpPr>
          <p:spPr bwMode="auto">
            <a:xfrm>
              <a:off x="7635692" y="3626105"/>
              <a:ext cx="1097280" cy="1097280"/>
            </a:xfrm>
            <a:prstGeom prst="ellipse">
              <a:avLst/>
            </a:prstGeom>
            <a:solidFill>
              <a:schemeClr val="accent3"/>
            </a:solidFill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</a:endParaRPr>
            </a:p>
          </p:txBody>
        </p:sp>
        <p:pic>
          <p:nvPicPr>
            <p:cNvPr id="69" name="Picture 35" descr="http://2.bp.blogspot.com/_CZ2c7s-BEto/TS28rGmMTNI/AAAAAAAAAY8/5eULAZX_rUc/s1600/Samsung-9-Series-Laptop.jp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224" y="3717545"/>
              <a:ext cx="1222216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50"/>
          <p:cNvGrpSpPr/>
          <p:nvPr/>
        </p:nvGrpSpPr>
        <p:grpSpPr>
          <a:xfrm>
            <a:off x="7607618" y="1730011"/>
            <a:ext cx="1561835" cy="1561835"/>
            <a:chOff x="2658205" y="-78756"/>
            <a:chExt cx="2377440" cy="2377440"/>
          </a:xfrm>
        </p:grpSpPr>
        <p:sp>
          <p:nvSpPr>
            <p:cNvPr id="71" name="Oval 3"/>
            <p:cNvSpPr/>
            <p:nvPr/>
          </p:nvSpPr>
          <p:spPr bwMode="auto">
            <a:xfrm>
              <a:off x="2658205" y="-78756"/>
              <a:ext cx="2377440" cy="2377440"/>
            </a:xfrm>
            <a:prstGeom prst="ellipse">
              <a:avLst/>
            </a:prstGeom>
            <a:solidFill>
              <a:schemeClr val="tx2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600" b="1" dirty="0">
                <a:solidFill>
                  <a:schemeClr val="accent1">
                    <a:lumMod val="50000"/>
                  </a:schemeClr>
                </a:solidFill>
                <a:latin typeface="Arial" charset="0"/>
              </a:endParaRPr>
            </a:p>
          </p:txBody>
        </p:sp>
        <p:sp>
          <p:nvSpPr>
            <p:cNvPr id="72" name="Oval 16"/>
            <p:cNvSpPr/>
            <p:nvPr/>
          </p:nvSpPr>
          <p:spPr bwMode="auto">
            <a:xfrm>
              <a:off x="3344005" y="-36552"/>
              <a:ext cx="1005840" cy="1005840"/>
            </a:xfrm>
            <a:prstGeom prst="ellipse">
              <a:avLst/>
            </a:prstGeom>
            <a:solidFill>
              <a:schemeClr val="bg2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73" name="TextBox 20"/>
            <p:cNvSpPr txBox="1"/>
            <p:nvPr/>
          </p:nvSpPr>
          <p:spPr>
            <a:xfrm>
              <a:off x="3321199" y="131458"/>
              <a:ext cx="1055371" cy="562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bg1"/>
                  </a:solidFill>
                </a:rPr>
                <a:t>Enterprise Application Integration</a:t>
              </a:r>
            </a:p>
          </p:txBody>
        </p:sp>
        <p:sp>
          <p:nvSpPr>
            <p:cNvPr id="74" name="Oval 18"/>
            <p:cNvSpPr/>
            <p:nvPr/>
          </p:nvSpPr>
          <p:spPr bwMode="auto">
            <a:xfrm>
              <a:off x="2825790" y="827544"/>
              <a:ext cx="1005840" cy="1005840"/>
            </a:xfrm>
            <a:prstGeom prst="ellipse">
              <a:avLst/>
            </a:prstGeom>
            <a:solidFill>
              <a:schemeClr val="bg2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75" name="TextBox 22"/>
            <p:cNvSpPr txBox="1"/>
            <p:nvPr/>
          </p:nvSpPr>
          <p:spPr>
            <a:xfrm>
              <a:off x="2795367" y="1085960"/>
              <a:ext cx="1097280" cy="421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bg1"/>
                  </a:solidFill>
                </a:rPr>
                <a:t>Data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bg1"/>
                  </a:solidFill>
                </a:rPr>
                <a:t>Aggregation</a:t>
              </a:r>
            </a:p>
          </p:txBody>
        </p:sp>
        <p:sp>
          <p:nvSpPr>
            <p:cNvPr id="76" name="TextBox 25"/>
            <p:cNvSpPr txBox="1"/>
            <p:nvPr/>
          </p:nvSpPr>
          <p:spPr>
            <a:xfrm>
              <a:off x="3042023" y="1793452"/>
              <a:ext cx="1613493" cy="281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bg1"/>
                  </a:solidFill>
                </a:rPr>
                <a:t>Mobile Backend</a:t>
              </a:r>
            </a:p>
          </p:txBody>
        </p:sp>
        <p:sp>
          <p:nvSpPr>
            <p:cNvPr id="77" name="Oval 36"/>
            <p:cNvSpPr/>
            <p:nvPr/>
          </p:nvSpPr>
          <p:spPr bwMode="auto">
            <a:xfrm>
              <a:off x="3847376" y="827545"/>
              <a:ext cx="1005839" cy="1005839"/>
            </a:xfrm>
            <a:prstGeom prst="ellipse">
              <a:avLst/>
            </a:prstGeom>
            <a:solidFill>
              <a:schemeClr val="bg2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78" name="TextBox 40"/>
            <p:cNvSpPr txBox="1"/>
            <p:nvPr/>
          </p:nvSpPr>
          <p:spPr>
            <a:xfrm>
              <a:off x="3834110" y="1085958"/>
              <a:ext cx="1097280" cy="281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chemeClr val="bg1"/>
                  </a:solidFill>
                </a:rPr>
                <a:t>APIs</a:t>
              </a:r>
            </a:p>
          </p:txBody>
        </p:sp>
      </p:grpSp>
      <p:grpSp>
        <p:nvGrpSpPr>
          <p:cNvPr id="79" name="Group 54"/>
          <p:cNvGrpSpPr/>
          <p:nvPr/>
        </p:nvGrpSpPr>
        <p:grpSpPr>
          <a:xfrm>
            <a:off x="5639524" y="4797117"/>
            <a:ext cx="1499922" cy="1159829"/>
            <a:chOff x="-12299" y="3626105"/>
            <a:chExt cx="1499922" cy="1159829"/>
          </a:xfrm>
        </p:grpSpPr>
        <p:sp>
          <p:nvSpPr>
            <p:cNvPr id="80" name="Oval 7"/>
            <p:cNvSpPr/>
            <p:nvPr/>
          </p:nvSpPr>
          <p:spPr bwMode="auto">
            <a:xfrm>
              <a:off x="244292" y="3626105"/>
              <a:ext cx="1097280" cy="1097280"/>
            </a:xfrm>
            <a:prstGeom prst="ellipse">
              <a:avLst/>
            </a:prstGeom>
            <a:solidFill>
              <a:schemeClr val="accent3"/>
            </a:solidFill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b="1" dirty="0">
                <a:solidFill>
                  <a:schemeClr val="accent1">
                    <a:lumMod val="50000"/>
                  </a:schemeClr>
                </a:solidFill>
                <a:latin typeface="Arial" charset="0"/>
              </a:endParaRPr>
            </a:p>
          </p:txBody>
        </p:sp>
        <p:pic>
          <p:nvPicPr>
            <p:cNvPr id="81" name="Picture 38" descr="http://photos.appleinsider.com/12.06.18-Surface-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8" b="91213" l="4082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28015">
              <a:off x="-12299" y="3688654"/>
              <a:ext cx="1499922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2" name="Group 53"/>
          <p:cNvGrpSpPr/>
          <p:nvPr/>
        </p:nvGrpSpPr>
        <p:grpSpPr>
          <a:xfrm>
            <a:off x="7838579" y="4828391"/>
            <a:ext cx="1097280" cy="1097280"/>
            <a:chOff x="1722572" y="3626105"/>
            <a:chExt cx="1097280" cy="1097280"/>
          </a:xfrm>
        </p:grpSpPr>
        <p:sp>
          <p:nvSpPr>
            <p:cNvPr id="83" name="Oval 5"/>
            <p:cNvSpPr/>
            <p:nvPr/>
          </p:nvSpPr>
          <p:spPr bwMode="auto">
            <a:xfrm>
              <a:off x="1722572" y="3626105"/>
              <a:ext cx="1097280" cy="1097280"/>
            </a:xfrm>
            <a:prstGeom prst="ellipse">
              <a:avLst/>
            </a:prstGeom>
            <a:solidFill>
              <a:schemeClr val="accent3"/>
            </a:solidFill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</a:endParaRPr>
            </a:p>
          </p:txBody>
        </p:sp>
        <p:pic>
          <p:nvPicPr>
            <p:cNvPr id="84" name="Picture 3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915" y="3731445"/>
              <a:ext cx="459325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5" name="TextBox 43"/>
          <p:cNvSpPr txBox="1"/>
          <p:nvPr/>
        </p:nvSpPr>
        <p:spPr>
          <a:xfrm rot="19329433">
            <a:off x="6839565" y="4117204"/>
            <a:ext cx="1317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/>
              <a:t>HTTPS</a:t>
            </a:r>
          </a:p>
        </p:txBody>
      </p:sp>
      <p:cxnSp>
        <p:nvCxnSpPr>
          <p:cNvPr id="89" name="Straight Arrow Connector 34"/>
          <p:cNvCxnSpPr>
            <a:stCxn id="56" idx="4"/>
            <a:endCxn id="83" idx="0"/>
          </p:cNvCxnSpPr>
          <p:nvPr/>
        </p:nvCxnSpPr>
        <p:spPr>
          <a:xfrm>
            <a:off x="8378487" y="4478385"/>
            <a:ext cx="8732" cy="350006"/>
          </a:xfrm>
          <a:prstGeom prst="straightConnector1">
            <a:avLst/>
          </a:prstGeom>
          <a:ln w="28575">
            <a:solidFill>
              <a:schemeClr val="accent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872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6"/>
          </p:nvPr>
        </p:nvSpPr>
        <p:spPr>
          <a:xfrm>
            <a:off x="650875" y="1595439"/>
            <a:ext cx="10904538" cy="1159998"/>
          </a:xfrm>
        </p:spPr>
        <p:txBody>
          <a:bodyPr/>
          <a:lstStyle/>
          <a:p>
            <a:r>
              <a:rPr lang="fr-FR" sz="2800" dirty="0"/>
              <a:t>QUI CONNAIT DÉJÀ LE DEVOPS ?</a:t>
            </a:r>
          </a:p>
          <a:p>
            <a:r>
              <a:rPr lang="fr-FR" sz="2800" dirty="0"/>
              <a:t>QUI LE PRATIQUE (OU PENSE LE FAIRE) ?</a:t>
            </a:r>
          </a:p>
          <a:p>
            <a:endParaRPr lang="fr-FR" dirty="0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1488" y="2966834"/>
            <a:ext cx="5583312" cy="338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418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ENJEUX DU DEVOPS</a:t>
            </a:r>
          </a:p>
          <a:p>
            <a:r>
              <a:rPr lang="fr-FR" dirty="0"/>
              <a:t> 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551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POSITIONNEMENT DU PROBLEME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2490952" y="1190242"/>
            <a:ext cx="7020360" cy="5140704"/>
            <a:chOff x="2275359" y="1361957"/>
            <a:chExt cx="7686766" cy="5472000"/>
          </a:xfrm>
        </p:grpSpPr>
        <p:pic>
          <p:nvPicPr>
            <p:cNvPr id="8" name="Picture 2" descr="https://lh3.googleusercontent.com/FpfEussYwPZTZ5_M3Ja6YHTE8QrpYQYIlXKFr5OUyR-KDFT0Qehti-aDwxG1X2cEIP2vKBlq2ikUz7oxmPkh4cT075woX1dpT_6cxP0LW2rzqB7_nA-K1W4WCWNYJGFSaTymqznV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" b="1600"/>
            <a:stretch/>
          </p:blipFill>
          <p:spPr bwMode="auto">
            <a:xfrm>
              <a:off x="2275359" y="1361957"/>
              <a:ext cx="7686766" cy="54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4295274" y="2934586"/>
              <a:ext cx="3922294" cy="1853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93713" y="3335078"/>
              <a:ext cx="1421218" cy="634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13052" y="1470448"/>
              <a:ext cx="3891695" cy="14353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75485" y="3738239"/>
              <a:ext cx="1543402" cy="4624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140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POSITIONNEMENT DU PROBLEME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QUELQUES CHIFFRES</a:t>
            </a:r>
          </a:p>
        </p:txBody>
      </p:sp>
      <p:graphicFrame>
        <p:nvGraphicFramePr>
          <p:cNvPr id="5" name="Graphique 4"/>
          <p:cNvGraphicFramePr/>
          <p:nvPr>
            <p:extLst/>
          </p:nvPr>
        </p:nvGraphicFramePr>
        <p:xfrm>
          <a:off x="1887621" y="86003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Légende sans bordure 2 5"/>
          <p:cNvSpPr/>
          <p:nvPr/>
        </p:nvSpPr>
        <p:spPr>
          <a:xfrm rot="10800000" flipH="1" flipV="1">
            <a:off x="9047747" y="1018677"/>
            <a:ext cx="2069431" cy="1540042"/>
          </a:xfrm>
          <a:prstGeom prst="callout2">
            <a:avLst>
              <a:gd name="adj1" fmla="val 47656"/>
              <a:gd name="adj2" fmla="val -1356"/>
              <a:gd name="adj3" fmla="val 47656"/>
              <a:gd name="adj4" fmla="val -20737"/>
              <a:gd name="adj5" fmla="val 87499"/>
              <a:gd name="adj6" fmla="val -53246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Change management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Overloaded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Weak</a:t>
            </a: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detection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Légende sans bordure 2 6"/>
          <p:cNvSpPr/>
          <p:nvPr/>
        </p:nvSpPr>
        <p:spPr>
          <a:xfrm rot="10800000" flipV="1">
            <a:off x="1070807" y="5907508"/>
            <a:ext cx="1864895" cy="1082842"/>
          </a:xfrm>
          <a:prstGeom prst="callout2">
            <a:avLst>
              <a:gd name="adj1" fmla="val 40972"/>
              <a:gd name="adj2" fmla="val 5769"/>
              <a:gd name="adj3" fmla="val 40973"/>
              <a:gd name="adj4" fmla="val -104409"/>
              <a:gd name="adj5" fmla="val -16604"/>
              <a:gd name="adj6" fmla="val -118726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Hardware/OS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Network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Power and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disaster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Légende sans bordure 2 7"/>
          <p:cNvSpPr/>
          <p:nvPr/>
        </p:nvSpPr>
        <p:spPr>
          <a:xfrm rot="10800000" flipV="1">
            <a:off x="1070809" y="1331498"/>
            <a:ext cx="1864893" cy="1082842"/>
          </a:xfrm>
          <a:prstGeom prst="callout2">
            <a:avLst>
              <a:gd name="adj1" fmla="val 40972"/>
              <a:gd name="adj2" fmla="val 5769"/>
              <a:gd name="adj3" fmla="val 40973"/>
              <a:gd name="adj4" fmla="val -16667"/>
              <a:gd name="adj5" fmla="val 95834"/>
              <a:gd name="adj6" fmla="val -5165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Forget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something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Lack</a:t>
            </a: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procedures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Backup 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errors</a:t>
            </a: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security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91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DEVOPS A LA RESCOUSSE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55" y="1954511"/>
            <a:ext cx="8123462" cy="4601004"/>
          </a:xfrm>
          <a:prstGeom prst="rect">
            <a:avLst/>
          </a:prstGeom>
        </p:spPr>
      </p:pic>
      <p:grpSp>
        <p:nvGrpSpPr>
          <p:cNvPr id="6" name="Group 4"/>
          <p:cNvGrpSpPr/>
          <p:nvPr/>
        </p:nvGrpSpPr>
        <p:grpSpPr>
          <a:xfrm>
            <a:off x="1896015" y="3501140"/>
            <a:ext cx="2065544" cy="995287"/>
            <a:chOff x="1915245" y="3565268"/>
            <a:chExt cx="2106962" cy="1015245"/>
          </a:xfrm>
          <a:solidFill>
            <a:srgbClr val="7549A7"/>
          </a:solidFill>
        </p:grpSpPr>
        <p:sp>
          <p:nvSpPr>
            <p:cNvPr id="7" name="Right Triangle 5"/>
            <p:cNvSpPr/>
            <p:nvPr/>
          </p:nvSpPr>
          <p:spPr bwMode="auto">
            <a:xfrm flipH="1" flipV="1">
              <a:off x="3212354" y="4262381"/>
              <a:ext cx="233927" cy="31813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ounded Rectangle 6"/>
            <p:cNvSpPr/>
            <p:nvPr/>
          </p:nvSpPr>
          <p:spPr>
            <a:xfrm>
              <a:off x="1915245" y="3565268"/>
              <a:ext cx="2106962" cy="715902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962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FBFBFB"/>
                  </a:solidFill>
                  <a:effectLst/>
                  <a:uLnTx/>
                  <a:uFillTx/>
                  <a:cs typeface="Bodoni Std Bold Italic"/>
                </a:rPr>
                <a:t>“It’s Development and</a:t>
              </a:r>
              <a:b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FBFBFB"/>
                  </a:solidFill>
                  <a:effectLst/>
                  <a:uLnTx/>
                  <a:uFillTx/>
                  <a:cs typeface="Bodoni Std Bold Italic"/>
                </a:rPr>
              </a:b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FBFBFB"/>
                  </a:solidFill>
                  <a:effectLst/>
                  <a:uLnTx/>
                  <a:uFillTx/>
                  <a:cs typeface="Bodoni Std Bold Italic"/>
                </a:rPr>
                <a:t>Operations collaboration”</a:t>
              </a:r>
            </a:p>
          </p:txBody>
        </p:sp>
      </p:grpSp>
      <p:grpSp>
        <p:nvGrpSpPr>
          <p:cNvPr id="9" name="Group 7"/>
          <p:cNvGrpSpPr/>
          <p:nvPr/>
        </p:nvGrpSpPr>
        <p:grpSpPr>
          <a:xfrm>
            <a:off x="4592642" y="1199800"/>
            <a:ext cx="1289195" cy="672893"/>
            <a:chOff x="3263030" y="1224045"/>
            <a:chExt cx="1315046" cy="686386"/>
          </a:xfrm>
          <a:solidFill>
            <a:srgbClr val="BADB0A"/>
          </a:solidFill>
        </p:grpSpPr>
        <p:sp>
          <p:nvSpPr>
            <p:cNvPr id="10" name="Right Triangle 8"/>
            <p:cNvSpPr/>
            <p:nvPr/>
          </p:nvSpPr>
          <p:spPr bwMode="auto">
            <a:xfrm flipH="1" flipV="1">
              <a:off x="4254100" y="1656968"/>
              <a:ext cx="186375" cy="253463"/>
            </a:xfrm>
            <a:prstGeom prst="rtTriangle">
              <a:avLst/>
            </a:prstGeom>
            <a:solidFill>
              <a:srgbClr val="009CE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ounded Rectangle 9"/>
            <p:cNvSpPr/>
            <p:nvPr/>
          </p:nvSpPr>
          <p:spPr>
            <a:xfrm>
              <a:off x="3263030" y="1224045"/>
              <a:ext cx="1315046" cy="446826"/>
            </a:xfrm>
            <a:prstGeom prst="roundRect">
              <a:avLst/>
            </a:prstGeom>
            <a:solidFill>
              <a:srgbClr val="009CE5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962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FBFBFB"/>
                  </a:solidFill>
                  <a:effectLst/>
                  <a:uLnTx/>
                  <a:uFillTx/>
                  <a:cs typeface="Bodoni Std Bold Italic"/>
                </a:rPr>
                <a:t>“It’s a job title”</a:t>
              </a:r>
            </a:p>
          </p:txBody>
        </p:sp>
      </p:grpSp>
      <p:sp>
        <p:nvSpPr>
          <p:cNvPr id="12" name="Right Triangle 10"/>
          <p:cNvSpPr/>
          <p:nvPr/>
        </p:nvSpPr>
        <p:spPr bwMode="auto">
          <a:xfrm flipV="1">
            <a:off x="8462265" y="4118972"/>
            <a:ext cx="229328" cy="311878"/>
          </a:xfrm>
          <a:prstGeom prst="rtTriangle">
            <a:avLst/>
          </a:prstGeom>
          <a:solidFill>
            <a:srgbClr val="00B0F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1"/>
          <p:cNvSpPr/>
          <p:nvPr/>
        </p:nvSpPr>
        <p:spPr>
          <a:xfrm>
            <a:off x="8209042" y="3562538"/>
            <a:ext cx="1691843" cy="574853"/>
          </a:xfrm>
          <a:prstGeom prst="roundRect">
            <a:avLst/>
          </a:prstGeom>
          <a:solidFill>
            <a:srgbClr val="00B0F0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96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cs typeface="Bodoni Std Bold Italic"/>
              </a:rPr>
              <a:t>“It means faster and smaller releases”</a:t>
            </a:r>
          </a:p>
        </p:txBody>
      </p:sp>
      <p:grpSp>
        <p:nvGrpSpPr>
          <p:cNvPr id="14" name="Group 12"/>
          <p:cNvGrpSpPr/>
          <p:nvPr/>
        </p:nvGrpSpPr>
        <p:grpSpPr>
          <a:xfrm>
            <a:off x="5212772" y="3226092"/>
            <a:ext cx="1475438" cy="672893"/>
            <a:chOff x="5229616" y="3272179"/>
            <a:chExt cx="1505024" cy="686386"/>
          </a:xfrm>
          <a:solidFill>
            <a:srgbClr val="682A7A"/>
          </a:solidFill>
        </p:grpSpPr>
        <p:sp>
          <p:nvSpPr>
            <p:cNvPr id="15" name="Right Triangle 13"/>
            <p:cNvSpPr/>
            <p:nvPr/>
          </p:nvSpPr>
          <p:spPr bwMode="auto">
            <a:xfrm flipV="1">
              <a:off x="5888941" y="3705102"/>
              <a:ext cx="186375" cy="253463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ounded Rectangle 14"/>
            <p:cNvSpPr/>
            <p:nvPr/>
          </p:nvSpPr>
          <p:spPr>
            <a:xfrm>
              <a:off x="5229616" y="3272179"/>
              <a:ext cx="1505024" cy="446826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962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FBFBFB"/>
                  </a:solidFill>
                  <a:effectLst/>
                  <a:uLnTx/>
                  <a:uFillTx/>
                  <a:cs typeface="Bodoni Std Bold Italic"/>
                </a:rPr>
                <a:t>“It’s automation”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968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2720334"/>
            <a:ext cx="4082041" cy="1417332"/>
          </a:xfrm>
        </p:spPr>
        <p:txBody>
          <a:bodyPr/>
          <a:lstStyle/>
          <a:p>
            <a:r>
              <a:rPr lang="en-US" dirty="0"/>
              <a:t>TRAVAILLER SUR 3 AXES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764570" y="953791"/>
            <a:ext cx="6237421" cy="1072538"/>
            <a:chOff x="4860109" y="968452"/>
            <a:chExt cx="6362494" cy="1094045"/>
          </a:xfrm>
        </p:grpSpPr>
        <p:sp>
          <p:nvSpPr>
            <p:cNvPr id="5" name="Rectangle 4"/>
            <p:cNvSpPr/>
            <p:nvPr/>
          </p:nvSpPr>
          <p:spPr>
            <a:xfrm>
              <a:off x="6220268" y="1119829"/>
              <a:ext cx="2165487" cy="461665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r>
                <a:rPr lang="en-US" sz="2353" b="1" i="1" kern="800" spc="196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egoe UI"/>
                </a:rPr>
                <a:t>PEOPLE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27902" y="968452"/>
              <a:ext cx="2594701" cy="1094045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lnSpc>
                  <a:spcPct val="130000"/>
                </a:lnSpc>
                <a:defRPr/>
              </a:pPr>
              <a:r>
                <a:rPr lang="en-US" sz="1176" kern="800" dirty="0">
                  <a:solidFill>
                    <a:schemeClr val="bg1"/>
                  </a:solidFill>
                  <a:latin typeface="Segoe UI"/>
                </a:rPr>
                <a:t>Collaborate more</a:t>
              </a:r>
            </a:p>
            <a:p>
              <a:pPr defTabSz="896386">
                <a:lnSpc>
                  <a:spcPct val="130000"/>
                </a:lnSpc>
                <a:defRPr/>
              </a:pPr>
              <a:r>
                <a:rPr lang="en-US" sz="1176" kern="800" dirty="0">
                  <a:solidFill>
                    <a:schemeClr val="bg1"/>
                  </a:solidFill>
                  <a:latin typeface="Segoe UI"/>
                </a:rPr>
                <a:t>Share common goals</a:t>
              </a:r>
            </a:p>
            <a:p>
              <a:pPr defTabSz="896386">
                <a:lnSpc>
                  <a:spcPct val="130000"/>
                </a:lnSpc>
                <a:defRPr/>
              </a:pPr>
              <a:r>
                <a:rPr lang="en-US" sz="1176" kern="800" dirty="0">
                  <a:solidFill>
                    <a:schemeClr val="bg1"/>
                  </a:solidFill>
                  <a:latin typeface="Segoe UI"/>
                </a:rPr>
                <a:t>Focus on improvement</a:t>
              </a:r>
            </a:p>
            <a:p>
              <a:pPr defTabSz="896386">
                <a:lnSpc>
                  <a:spcPct val="130000"/>
                </a:lnSpc>
                <a:defRPr/>
              </a:pPr>
              <a:endParaRPr lang="en-US" sz="196" kern="800" dirty="0">
                <a:solidFill>
                  <a:srgbClr val="635D59"/>
                </a:solidFill>
                <a:latin typeface="Segoe UI"/>
              </a:endParaRPr>
            </a:p>
            <a:p>
              <a:pPr defTabSz="896386">
                <a:lnSpc>
                  <a:spcPct val="130000"/>
                </a:lnSpc>
                <a:defRPr/>
              </a:pPr>
              <a:r>
                <a:rPr lang="en-US" sz="1176" i="1" kern="800" dirty="0">
                  <a:solidFill>
                    <a:srgbClr val="682A7A"/>
                  </a:solidFill>
                  <a:latin typeface="Segoe UI"/>
                </a:rPr>
                <a:t>BRINGING PEOPLE TOGETHER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8494128" y="1058275"/>
              <a:ext cx="0" cy="914400"/>
            </a:xfrm>
            <a:prstGeom prst="line">
              <a:avLst/>
            </a:prstGeom>
            <a:noFill/>
            <a:ln w="6350" cap="flat" cmpd="sng" algn="ctr">
              <a:solidFill>
                <a:schemeClr val="accent1"/>
              </a:solidFill>
              <a:prstDash val="solid"/>
            </a:ln>
            <a:effectLst/>
          </p:spPr>
        </p:cxnSp>
        <p:pic>
          <p:nvPicPr>
            <p:cNvPr id="8" name="Picture 5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109" y="974292"/>
              <a:ext cx="1082369" cy="1082369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764570" y="2876175"/>
            <a:ext cx="6237421" cy="1071129"/>
            <a:chOff x="4860109" y="2929383"/>
            <a:chExt cx="6362494" cy="1092607"/>
          </a:xfrm>
        </p:grpSpPr>
        <p:sp>
          <p:nvSpPr>
            <p:cNvPr id="10" name="Rectangle 9"/>
            <p:cNvSpPr/>
            <p:nvPr/>
          </p:nvSpPr>
          <p:spPr>
            <a:xfrm>
              <a:off x="6220268" y="3080041"/>
              <a:ext cx="2165487" cy="461665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r>
                <a:rPr lang="en-US" sz="2353" b="1" i="1" kern="800" spc="196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egoe UI"/>
                </a:rPr>
                <a:t>PROCESS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627902" y="2929383"/>
              <a:ext cx="2594701" cy="1092607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lnSpc>
                  <a:spcPct val="130000"/>
                </a:lnSpc>
                <a:defRPr/>
              </a:pPr>
              <a:r>
                <a:rPr lang="en-US" sz="1176" kern="800" dirty="0">
                  <a:solidFill>
                    <a:schemeClr val="bg1">
                      <a:lumMod val="50000"/>
                    </a:schemeClr>
                  </a:solidFill>
                  <a:latin typeface="Segoe UI"/>
                </a:rPr>
                <a:t>Eliminate waste</a:t>
              </a:r>
            </a:p>
            <a:p>
              <a:pPr defTabSz="896386">
                <a:lnSpc>
                  <a:spcPct val="130000"/>
                </a:lnSpc>
                <a:defRPr/>
              </a:pPr>
              <a:r>
                <a:rPr lang="en-US" sz="1176" kern="800" dirty="0">
                  <a:solidFill>
                    <a:schemeClr val="bg1">
                      <a:lumMod val="50000"/>
                    </a:schemeClr>
                  </a:solidFill>
                  <a:latin typeface="Segoe UI"/>
                </a:rPr>
                <a:t>Increase efficiency</a:t>
              </a:r>
            </a:p>
            <a:p>
              <a:pPr defTabSz="896386">
                <a:lnSpc>
                  <a:spcPct val="130000"/>
                </a:lnSpc>
                <a:defRPr/>
              </a:pPr>
              <a:r>
                <a:rPr lang="en-US" sz="1176" kern="800" dirty="0">
                  <a:solidFill>
                    <a:schemeClr val="bg1">
                      <a:lumMod val="50000"/>
                    </a:schemeClr>
                  </a:solidFill>
                  <a:latin typeface="Segoe UI"/>
                </a:rPr>
                <a:t>Streamline feedback</a:t>
              </a:r>
            </a:p>
            <a:p>
              <a:pPr defTabSz="896386">
                <a:lnSpc>
                  <a:spcPct val="130000"/>
                </a:lnSpc>
                <a:defRPr/>
              </a:pPr>
              <a:endParaRPr lang="en-US" sz="196" kern="800" dirty="0">
                <a:solidFill>
                  <a:srgbClr val="635D59"/>
                </a:solidFill>
                <a:latin typeface="Segoe UI"/>
              </a:endParaRPr>
            </a:p>
            <a:p>
              <a:pPr defTabSz="896386">
                <a:lnSpc>
                  <a:spcPct val="130000"/>
                </a:lnSpc>
                <a:defRPr/>
              </a:pPr>
              <a:r>
                <a:rPr lang="en-US" sz="1176" i="1" kern="800" dirty="0">
                  <a:solidFill>
                    <a:srgbClr val="682A7A"/>
                  </a:solidFill>
                  <a:latin typeface="Segoe UI"/>
                </a:rPr>
                <a:t>DELIVERING VALUE FASTER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8494128" y="3018486"/>
              <a:ext cx="0" cy="914400"/>
            </a:xfrm>
            <a:prstGeom prst="line">
              <a:avLst/>
            </a:prstGeom>
            <a:noFill/>
            <a:ln w="6350" cap="flat" cmpd="sng" algn="ctr">
              <a:solidFill>
                <a:schemeClr val="accent1"/>
              </a:solidFill>
              <a:prstDash val="solid"/>
            </a:ln>
            <a:effectLst/>
          </p:spPr>
        </p:cxnSp>
        <p:pic>
          <p:nvPicPr>
            <p:cNvPr id="13" name="Picture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60109" y="2934503"/>
              <a:ext cx="1082369" cy="1082369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4764569" y="4837499"/>
            <a:ext cx="6237422" cy="1071129"/>
            <a:chOff x="4860108" y="4930036"/>
            <a:chExt cx="6362495" cy="1092607"/>
          </a:xfrm>
        </p:grpSpPr>
        <p:sp>
          <p:nvSpPr>
            <p:cNvPr id="15" name="Rectangle 14"/>
            <p:cNvSpPr/>
            <p:nvPr/>
          </p:nvSpPr>
          <p:spPr>
            <a:xfrm>
              <a:off x="6220268" y="5080694"/>
              <a:ext cx="2165487" cy="461665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r>
                <a:rPr lang="en-US" sz="2353" b="1" i="1" kern="800" spc="196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egoe UI"/>
                </a:rPr>
                <a:t>TOOLS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627903" y="4930036"/>
              <a:ext cx="2594700" cy="1092607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lnSpc>
                  <a:spcPct val="130000"/>
                </a:lnSpc>
                <a:defRPr/>
              </a:pPr>
              <a:r>
                <a:rPr lang="en-US" sz="1176" kern="800" dirty="0">
                  <a:solidFill>
                    <a:schemeClr val="bg1">
                      <a:lumMod val="50000"/>
                    </a:schemeClr>
                  </a:solidFill>
                  <a:latin typeface="Segoe UI"/>
                </a:rPr>
                <a:t>Enhance productivity</a:t>
              </a:r>
            </a:p>
            <a:p>
              <a:pPr defTabSz="896386">
                <a:lnSpc>
                  <a:spcPct val="130000"/>
                </a:lnSpc>
                <a:defRPr/>
              </a:pPr>
              <a:r>
                <a:rPr lang="en-US" sz="1176" kern="800" dirty="0">
                  <a:solidFill>
                    <a:schemeClr val="bg1">
                      <a:lumMod val="50000"/>
                    </a:schemeClr>
                  </a:solidFill>
                  <a:latin typeface="Segoe UI"/>
                </a:rPr>
                <a:t>Enable collaboration</a:t>
              </a:r>
            </a:p>
            <a:p>
              <a:pPr defTabSz="896386">
                <a:lnSpc>
                  <a:spcPct val="130000"/>
                </a:lnSpc>
                <a:defRPr/>
              </a:pPr>
              <a:r>
                <a:rPr lang="en-US" sz="1176" kern="800" dirty="0">
                  <a:solidFill>
                    <a:schemeClr val="bg1">
                      <a:lumMod val="50000"/>
                    </a:schemeClr>
                  </a:solidFill>
                  <a:latin typeface="Segoe UI"/>
                </a:rPr>
                <a:t>Facilitate experimentation</a:t>
              </a:r>
            </a:p>
            <a:p>
              <a:pPr defTabSz="896386">
                <a:lnSpc>
                  <a:spcPct val="130000"/>
                </a:lnSpc>
                <a:defRPr/>
              </a:pPr>
              <a:endParaRPr lang="en-US" sz="196" kern="800" dirty="0">
                <a:solidFill>
                  <a:srgbClr val="635D59"/>
                </a:solidFill>
                <a:latin typeface="Segoe UI"/>
              </a:endParaRPr>
            </a:p>
            <a:p>
              <a:pPr defTabSz="896386">
                <a:lnSpc>
                  <a:spcPct val="130000"/>
                </a:lnSpc>
                <a:defRPr/>
              </a:pPr>
              <a:r>
                <a:rPr lang="en-US" sz="1176" i="1" kern="800" dirty="0">
                  <a:solidFill>
                    <a:srgbClr val="682A7A"/>
                  </a:solidFill>
                  <a:latin typeface="Segoe UI"/>
                </a:rPr>
                <a:t>EXECUTING A DEVOPS STRATEGY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8494128" y="5019139"/>
              <a:ext cx="0" cy="914400"/>
            </a:xfrm>
            <a:prstGeom prst="line">
              <a:avLst/>
            </a:prstGeom>
            <a:noFill/>
            <a:ln w="6350" cap="flat" cmpd="sng" algn="ctr">
              <a:solidFill>
                <a:schemeClr val="accent1"/>
              </a:solidFill>
              <a:prstDash val="solid"/>
            </a:ln>
            <a:effectLst/>
          </p:spPr>
        </p:cxnSp>
        <p:pic>
          <p:nvPicPr>
            <p:cNvPr id="18" name="Pictur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108" y="4937863"/>
              <a:ext cx="1082369" cy="1082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877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plate (March 2016)">
  <a:themeElements>
    <a:clrScheme name="Custom 2">
      <a:dk1>
        <a:srgbClr val="3C3C3C"/>
      </a:dk1>
      <a:lt1>
        <a:srgbClr val="FFFFFF"/>
      </a:lt1>
      <a:dk2>
        <a:srgbClr val="5C2D91"/>
      </a:dk2>
      <a:lt2>
        <a:srgbClr val="FFFFFF"/>
      </a:lt2>
      <a:accent1>
        <a:srgbClr val="5C2D91"/>
      </a:accent1>
      <a:accent2>
        <a:srgbClr val="0078D7"/>
      </a:accent2>
      <a:accent3>
        <a:srgbClr val="008272"/>
      </a:accent3>
      <a:accent4>
        <a:srgbClr val="00B0F0"/>
      </a:accent4>
      <a:accent5>
        <a:srgbClr val="00B294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2014_Template" id="{67FAA352-B2C8-44C1-9D64-1BBF1A5C5A77}" vid="{6DB45715-9256-4D34-9929-871A11C9B374}"/>
    </a:ext>
  </a:extLst>
</a:theme>
</file>

<file path=ppt/theme/theme2.xml><?xml version="1.0" encoding="utf-8"?>
<a:theme xmlns:a="http://schemas.openxmlformats.org/drawingml/2006/main" name="Azure Medium">
  <a:themeElements>
    <a:clrScheme name="Azure Basic">
      <a:dk1>
        <a:srgbClr val="00B0F0"/>
      </a:dk1>
      <a:lt1>
        <a:srgbClr val="FFFFFF"/>
      </a:lt1>
      <a:dk2>
        <a:srgbClr val="44546A"/>
      </a:dk2>
      <a:lt2>
        <a:srgbClr val="FFFFFF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indows Azur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agellan Partners Theme">
  <a:themeElements>
    <a:clrScheme name="Magellan Partners - Corporate">
      <a:dk1>
        <a:srgbClr val="003C5A"/>
      </a:dk1>
      <a:lt1>
        <a:srgbClr val="FFFFFF"/>
      </a:lt1>
      <a:dk2>
        <a:srgbClr val="003C5A"/>
      </a:dk2>
      <a:lt2>
        <a:srgbClr val="B2B4B3"/>
      </a:lt2>
      <a:accent1>
        <a:srgbClr val="003C5A"/>
      </a:accent1>
      <a:accent2>
        <a:srgbClr val="00B9FF"/>
      </a:accent2>
      <a:accent3>
        <a:srgbClr val="009581"/>
      </a:accent3>
      <a:accent4>
        <a:srgbClr val="C30045"/>
      </a:accent4>
      <a:accent5>
        <a:srgbClr val="512B1B"/>
      </a:accent5>
      <a:accent6>
        <a:srgbClr val="00B9FF"/>
      </a:accent6>
      <a:hlink>
        <a:srgbClr val="B2B4B3"/>
      </a:hlink>
      <a:folHlink>
        <a:srgbClr val="512B1B"/>
      </a:folHlink>
    </a:clrScheme>
    <a:fontScheme name="Personnalisé 6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Magellan Partners Theme">
  <a:themeElements>
    <a:clrScheme name="Magellan Partners - Exakis">
      <a:dk1>
        <a:srgbClr val="003C5A"/>
      </a:dk1>
      <a:lt1>
        <a:srgbClr val="FFFFFF"/>
      </a:lt1>
      <a:dk2>
        <a:srgbClr val="343735"/>
      </a:dk2>
      <a:lt2>
        <a:srgbClr val="7F7F7F"/>
      </a:lt2>
      <a:accent1>
        <a:srgbClr val="003C5A"/>
      </a:accent1>
      <a:accent2>
        <a:srgbClr val="00B9FF"/>
      </a:accent2>
      <a:accent3>
        <a:srgbClr val="F2AF00"/>
      </a:accent3>
      <a:accent4>
        <a:srgbClr val="EC7A08"/>
      </a:accent4>
      <a:accent5>
        <a:srgbClr val="CB3524"/>
      </a:accent5>
      <a:accent6>
        <a:srgbClr val="009B3A"/>
      </a:accent6>
      <a:hlink>
        <a:srgbClr val="CF3263"/>
      </a:hlink>
      <a:folHlink>
        <a:srgbClr val="343735"/>
      </a:folHlink>
    </a:clrScheme>
    <a:fontScheme name="Personnalisé 1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Magellan Partners Theme">
  <a:themeElements>
    <a:clrScheme name="Magellan Partners - Exakis">
      <a:dk1>
        <a:srgbClr val="003C5A"/>
      </a:dk1>
      <a:lt1>
        <a:srgbClr val="FFFFFF"/>
      </a:lt1>
      <a:dk2>
        <a:srgbClr val="343735"/>
      </a:dk2>
      <a:lt2>
        <a:srgbClr val="7F7F7F"/>
      </a:lt2>
      <a:accent1>
        <a:srgbClr val="003C5A"/>
      </a:accent1>
      <a:accent2>
        <a:srgbClr val="00B9FF"/>
      </a:accent2>
      <a:accent3>
        <a:srgbClr val="F2AF00"/>
      </a:accent3>
      <a:accent4>
        <a:srgbClr val="EC7A08"/>
      </a:accent4>
      <a:accent5>
        <a:srgbClr val="CB3524"/>
      </a:accent5>
      <a:accent6>
        <a:srgbClr val="009B3A"/>
      </a:accent6>
      <a:hlink>
        <a:srgbClr val="CF3263"/>
      </a:hlink>
      <a:folHlink>
        <a:srgbClr val="343735"/>
      </a:folHlink>
    </a:clrScheme>
    <a:fontScheme name="Personnalisé 1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1070</Words>
  <Application>Microsoft Office PowerPoint</Application>
  <PresentationFormat>Grand écran</PresentationFormat>
  <Paragraphs>362</Paragraphs>
  <Slides>32</Slides>
  <Notes>11</Notes>
  <HiddenSlides>0</HiddenSlides>
  <MMClips>0</MMClips>
  <ScaleCrop>false</ScaleCrop>
  <HeadingPairs>
    <vt:vector size="8" baseType="variant">
      <vt:variant>
        <vt:lpstr>Polices utilisées</vt:lpstr>
      </vt:variant>
      <vt:variant>
        <vt:i4>19</vt:i4>
      </vt:variant>
      <vt:variant>
        <vt:lpstr>Thème</vt:lpstr>
      </vt:variant>
      <vt:variant>
        <vt:i4>5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57" baseType="lpstr">
      <vt:lpstr>Arial</vt:lpstr>
      <vt:lpstr>Bodoni Std Bold Italic</vt:lpstr>
      <vt:lpstr>Calibri</vt:lpstr>
      <vt:lpstr>Corbel</vt:lpstr>
      <vt:lpstr>DIN Next LT Pro Condensed</vt:lpstr>
      <vt:lpstr>DIN Next LT Pro Light Condensed</vt:lpstr>
      <vt:lpstr>DIN Next LT Pro Medium Cond</vt:lpstr>
      <vt:lpstr>DIN Next LT Pro UltraLight Cond</vt:lpstr>
      <vt:lpstr>Helvetica</vt:lpstr>
      <vt:lpstr>Helvetica Light</vt:lpstr>
      <vt:lpstr>Roboto Light</vt:lpstr>
      <vt:lpstr>Roboto Medium</vt:lpstr>
      <vt:lpstr>Segoe</vt:lpstr>
      <vt:lpstr>Segoe UI</vt:lpstr>
      <vt:lpstr>Segoe UI Light</vt:lpstr>
      <vt:lpstr>Segoe UI Semibold</vt:lpstr>
      <vt:lpstr>Symbol</vt:lpstr>
      <vt:lpstr>Verdana</vt:lpstr>
      <vt:lpstr>Wingdings</vt:lpstr>
      <vt:lpstr>Template (March 2016)</vt:lpstr>
      <vt:lpstr>Azure Medium</vt:lpstr>
      <vt:lpstr>Magellan Partners Theme</vt:lpstr>
      <vt:lpstr>2_Magellan Partners Theme</vt:lpstr>
      <vt:lpstr>1_Magellan Partners Theme</vt:lpstr>
      <vt:lpstr>think-cell Slide</vt:lpstr>
      <vt:lpstr>Présentation PowerPoint</vt:lpstr>
      <vt:lpstr>Présentation PowerPoint</vt:lpstr>
      <vt:lpstr>AGENDA </vt:lpstr>
      <vt:lpstr>QUESTIONS</vt:lpstr>
      <vt:lpstr>Présentation PowerPoint</vt:lpstr>
      <vt:lpstr>POSITIONNEMENT DU PROBLEME</vt:lpstr>
      <vt:lpstr>POSITIONNEMENT DU PROBLEME</vt:lpstr>
      <vt:lpstr>DEVOPS A LA RESCOUSSE</vt:lpstr>
      <vt:lpstr>TRAVAILLER SUR 3 AXES </vt:lpstr>
      <vt:lpstr>AZURE COMME ACCÉLÉRATEUR </vt:lpstr>
      <vt:lpstr>Présentation PowerPoint</vt:lpstr>
      <vt:lpstr>Notre démarche « Mobile DevOps »</vt:lpstr>
      <vt:lpstr>Un cycle itératif</vt:lpstr>
      <vt:lpstr>Les outils</vt:lpstr>
      <vt:lpstr>Dev…</vt:lpstr>
      <vt:lpstr>…Ops</vt:lpstr>
      <vt:lpstr>Hockey App</vt:lpstr>
      <vt:lpstr>Développer des apps mobiles de qualité</vt:lpstr>
      <vt:lpstr>La phase de test est souvent</vt:lpstr>
      <vt:lpstr>Les utilisateurs, eux, n’oublient pas</vt:lpstr>
      <vt:lpstr>Un vrai casse tête</vt:lpstr>
      <vt:lpstr>Comment tester ?</vt:lpstr>
      <vt:lpstr>L’approche automatisée avec XTC</vt:lpstr>
      <vt:lpstr>L’approche automatisée</vt:lpstr>
      <vt:lpstr>DEMO Xamarin Test Cloud</vt:lpstr>
      <vt:lpstr>Developper ces tests</vt:lpstr>
      <vt:lpstr>Sécurité</vt:lpstr>
      <vt:lpstr>Les concurrents</vt:lpstr>
      <vt:lpstr>Mobile DevOps</vt:lpstr>
      <vt:lpstr>Présentation PowerPoint</vt:lpstr>
      <vt:lpstr>ENTREPRISE MOBILE READY</vt:lpstr>
      <vt:lpstr>ENTREPRISE MOBILE READY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Value delivery challenges</dc:title>
  <dc:creator>Nicolas Humann</dc:creator>
  <cp:lastModifiedBy>Samir AREZKI</cp:lastModifiedBy>
  <cp:revision>70</cp:revision>
  <dcterms:created xsi:type="dcterms:W3CDTF">2017-03-09T09:53:13Z</dcterms:created>
  <dcterms:modified xsi:type="dcterms:W3CDTF">2018-03-26T09:04:10Z</dcterms:modified>
</cp:coreProperties>
</file>